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2"/>
  </p:notesMasterIdLst>
  <p:sldIdLst>
    <p:sldId id="257" r:id="rId3"/>
    <p:sldId id="426" r:id="rId4"/>
    <p:sldId id="425" r:id="rId5"/>
    <p:sldId id="259" r:id="rId6"/>
    <p:sldId id="323" r:id="rId7"/>
    <p:sldId id="264" r:id="rId8"/>
    <p:sldId id="311" r:id="rId9"/>
    <p:sldId id="313" r:id="rId10"/>
    <p:sldId id="427" r:id="rId11"/>
    <p:sldId id="314" r:id="rId12"/>
    <p:sldId id="265" r:id="rId13"/>
    <p:sldId id="266" r:id="rId14"/>
    <p:sldId id="267" r:id="rId15"/>
    <p:sldId id="315" r:id="rId16"/>
    <p:sldId id="268" r:id="rId17"/>
    <p:sldId id="271" r:id="rId18"/>
    <p:sldId id="270" r:id="rId19"/>
    <p:sldId id="412" r:id="rId20"/>
    <p:sldId id="273" r:id="rId21"/>
    <p:sldId id="274" r:id="rId22"/>
    <p:sldId id="277" r:id="rId23"/>
    <p:sldId id="428" r:id="rId24"/>
    <p:sldId id="276" r:id="rId25"/>
    <p:sldId id="416" r:id="rId26"/>
    <p:sldId id="278" r:id="rId27"/>
    <p:sldId id="279" r:id="rId28"/>
    <p:sldId id="280" r:id="rId29"/>
    <p:sldId id="281" r:id="rId30"/>
    <p:sldId id="282" r:id="rId31"/>
    <p:sldId id="284" r:id="rId32"/>
    <p:sldId id="290" r:id="rId33"/>
    <p:sldId id="325" r:id="rId34"/>
    <p:sldId id="334" r:id="rId35"/>
    <p:sldId id="336" r:id="rId36"/>
    <p:sldId id="288" r:id="rId37"/>
    <p:sldId id="423" r:id="rId38"/>
    <p:sldId id="424" r:id="rId39"/>
    <p:sldId id="294" r:id="rId40"/>
    <p:sldId id="415" r:id="rId41"/>
    <p:sldId id="297" r:id="rId42"/>
    <p:sldId id="295" r:id="rId43"/>
    <p:sldId id="296" r:id="rId44"/>
    <p:sldId id="298" r:id="rId45"/>
    <p:sldId id="422" r:id="rId46"/>
    <p:sldId id="305" r:id="rId47"/>
    <p:sldId id="306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7" r:id="rId77"/>
    <p:sldId id="458" r:id="rId78"/>
    <p:sldId id="459" r:id="rId79"/>
    <p:sldId id="460" r:id="rId80"/>
    <p:sldId id="461" r:id="rId81"/>
    <p:sldId id="462" r:id="rId82"/>
    <p:sldId id="463" r:id="rId83"/>
    <p:sldId id="464" r:id="rId84"/>
    <p:sldId id="465" r:id="rId85"/>
    <p:sldId id="466" r:id="rId86"/>
    <p:sldId id="467" r:id="rId87"/>
    <p:sldId id="468" r:id="rId88"/>
    <p:sldId id="469" r:id="rId89"/>
    <p:sldId id="470" r:id="rId90"/>
    <p:sldId id="471" r:id="rId91"/>
    <p:sldId id="472" r:id="rId92"/>
    <p:sldId id="473" r:id="rId93"/>
    <p:sldId id="474" r:id="rId94"/>
    <p:sldId id="475" r:id="rId95"/>
    <p:sldId id="476" r:id="rId96"/>
    <p:sldId id="477" r:id="rId97"/>
    <p:sldId id="478" r:id="rId98"/>
    <p:sldId id="479" r:id="rId99"/>
    <p:sldId id="480" r:id="rId100"/>
    <p:sldId id="481" r:id="rId101"/>
    <p:sldId id="482" r:id="rId102"/>
    <p:sldId id="483" r:id="rId103"/>
    <p:sldId id="484" r:id="rId104"/>
    <p:sldId id="485" r:id="rId105"/>
    <p:sldId id="486" r:id="rId106"/>
    <p:sldId id="487" r:id="rId107"/>
    <p:sldId id="488" r:id="rId108"/>
    <p:sldId id="489" r:id="rId109"/>
    <p:sldId id="490" r:id="rId110"/>
    <p:sldId id="491" r:id="rId111"/>
    <p:sldId id="492" r:id="rId112"/>
    <p:sldId id="493" r:id="rId113"/>
    <p:sldId id="494" r:id="rId114"/>
    <p:sldId id="495" r:id="rId115"/>
    <p:sldId id="497" r:id="rId116"/>
    <p:sldId id="498" r:id="rId117"/>
    <p:sldId id="499" r:id="rId118"/>
    <p:sldId id="500" r:id="rId119"/>
    <p:sldId id="501" r:id="rId120"/>
    <p:sldId id="502" r:id="rId121"/>
    <p:sldId id="503" r:id="rId122"/>
    <p:sldId id="504" r:id="rId123"/>
    <p:sldId id="505" r:id="rId124"/>
    <p:sldId id="506" r:id="rId125"/>
    <p:sldId id="507" r:id="rId126"/>
    <p:sldId id="508" r:id="rId127"/>
    <p:sldId id="509" r:id="rId128"/>
    <p:sldId id="510" r:id="rId129"/>
    <p:sldId id="511" r:id="rId130"/>
    <p:sldId id="512" r:id="rId131"/>
    <p:sldId id="513" r:id="rId132"/>
    <p:sldId id="514" r:id="rId133"/>
    <p:sldId id="515" r:id="rId134"/>
    <p:sldId id="516" r:id="rId135"/>
    <p:sldId id="517" r:id="rId136"/>
    <p:sldId id="518" r:id="rId137"/>
    <p:sldId id="519" r:id="rId138"/>
    <p:sldId id="520" r:id="rId139"/>
    <p:sldId id="521" r:id="rId140"/>
    <p:sldId id="522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26"/>
    <p:restoredTop sz="94665"/>
  </p:normalViewPr>
  <p:slideViewPr>
    <p:cSldViewPr snapToGrid="0" snapToObjects="1">
      <p:cViewPr varScale="1">
        <p:scale>
          <a:sx n="87" d="100"/>
          <a:sy n="87" d="100"/>
        </p:scale>
        <p:origin x="39" y="4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3:44.83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868 176 633 0,'-5'0'28'0,"1"0"6"0,4 0-34 0,-10 0 0 0,10 0 0 0,-4 0 0 0,-5 8 145 0,9-8 23 16,0 0 4-16,0 0 0 0,-5 4-70 0,5-4-14 15,0 0-4-15,0 0 0 0,0 0-30 0,0 0-6 16,0 0-2-16,9 8 0 0,0 4 0 0,-9-12 0 16,10 8 0-16,-1 0 0 0,4-4-9 0,-4 0-1 15,-9-4-1-15,19 0 0 0,-6 4-5 0,5-4-1 16,1 0 0-16,-1 0 0 0,0 0 7 0,0 0 2 15,1-4 0-15,-6 4 0 0,5-4-26 0,1 0-12 16,-6 0 10-16,1 0-10 0,0 4 10 0,-5 0-10 16,4-4 10-16,1 4-10 0,0 4 15 0,-5-4-3 15,0 0-1-15,0 0 0 0,-9 0-11 0,5 0 12 16,4 0-12-16,-9 0 12 0,9 4-12 0,-9-4 8 16,0 0-8-16,0 0 8 0,0 0-8 0,0 0 0 15,0 8 9-15,0 4-9 0,-5-4 8 0,5 4-8 16,0 5 10-16,-9-5-10 0,5 0 13 0,-1 4-3 0,0 0-1 15,1 5 0-15,-5-1-9 0,4 0 10 16,1 0-10-16,4 1 10 0,-5-1-10 0,1 4 0 0,-1-4 0 16,0 1 8-16,5-5 0 0,-4 4 0 0,-1-4 0 0,5 0 0 15,0-4-8-15,-4 1-11 0,-1-1 3 0,5-4 0 16,0 4 8-16,0-4 0 0,-4 0 0 0,4-8 0 16,0 0-12-16,0 0-1 0,0 0 0 0,0 0 0 15,0 0-26-15,0 0-5 0,0 0 0 16,0 0-1-16,0 0-119 0,0 0-23 0,0 0-5 15</inkml:trace>
  <inkml:trace contextRef="#ctx0" brushRef="#br0" timeOffset="-669.8688">85 783 288 0,'-23'4'12'0,"14"-4"4"0,4 4-16 0,1 0 0 15,-6 0 0-15,6 0 0 0,4-4 277 0,0 0 53 16,0 0 10-16,-5 4 3 0,-4 4-244 0,9-8-49 16,0 0-10-16,0 0-1 0,0 12-20 0,0-4-4 15,0-8-1-15,-4 8 0 0,4 4-14 0,0-4 0 16,0-8 0-16,4 13 0 0,1-5 0 0,-5-8 0 16,9 12 0-16,-9-12 0 0,9 8 0 0,-9-8 0 15,0 0 0-15,14 4 9 0,-1 0 13 0,1-4 2 16,-14 0 1-16,14-4 0 0,4 0 3 0,-4-4 0 15,-5 4 0-15,0-4 0 0,4 0-12 0,-4 0-1 16,1-1-1-16,-1 1 0 0,0-4-14 0,-5 4 9 16,1-4-9-16,-1 0 8 0,-4 4 4 0,-4-4 1 15,-1-1 0-15,5 5 0 0,-9-4-13 0,0 0 0 0,0 4 0 0,0 0 0 16,0 4 12-16,-5 0 2 0,1 4 1 0,3 4 0 16,1 0 5-16,-4 0 0 0,-6 4 1 0,6 0 0 15,8 4-7-15,-4 4-2 0,-5 1 0 0,5-1 0 16,5 8-12-16,-1 0 0 0,1 1 0 0,-1-1 0 15,1 4 0-15,4-3 0 0,0-5 0 0,0-4 0 16,0 0 0-16,4 0 0 0,1-3 0 0,-1-5 0 16,-4-8 0-16,9 8 0 0,-9-8 0 0,0 0 0 15,9 0 0-15,-9 0 0 0,10-4 0 0,-1 0 0 16,0-4 22-16,0-5-2 0,-5 1 0 0,6 0 0 16,-6-4-3-16,5-4-1 0,-4 3 0 0,-5 1 0 15,0-4-6-15,0 4-2 0,-5 0 0 0,1-1 0 16,-1 1-8-16,1 4 0 0,-1 0 9 0,0 0-9 0,-4 0 0 15,5 4 8-15,-1 4-8 0,5 4 0 0,0-8 0 0,0 8 8 16,-9 0-8-16,9 0 0 0,0 0 0 0,-9 4 0 16,0 0 0-16,9-4 0 0,0 0 0 0,0 0 0 15,0 8 0-15,-5 4 0 0,5-12 0 0,0 0 0 16,0 0 0-16,5 12-8 0,-5-12 8 0,0 8 0 16,0-8 0-16,9 8-8 0,-9-8 8 0,0 0 0 15,0 0 0-15,0 0 0 0,0 0 0 0,0 0 0 16,0 0 0-16,0 0 0 0,0 0 0 0,5 4 0 15,-5-4 0-15,0 0 0 0,0 0 0 0,0 0 0 16,0 0 0-16,0 0 8 0,0 0-8 0,9 8 0 16,-9-8 0-16,0 0 0 0,0 0 0 0,9 8 0 0,-9-8 0 0,9 4 0 15,-9-4 0-15,14 0 0 0,-5 0 0 0,4 0-8 16,-4 0 8-16,5 0 0 0,-5 0 0 0,5-4 0 16,-1 4 0-16,1-4 0 0,4-4 0 0,1 0 0 15,3 0 8-15,1-4-8 0,0 4 10 0,0-8-10 16,9-1 9-16,-5 1-9 0,0 0 8 0,0-4-8 15,10 4 0-15,-5-5 0 0,4 1 0 0,1 0 0 16,4 0 0-16,0-1 0 0,-5 1 0 0,0 0 0 16,5 4 0-16,0-8 0 0,0 3 0 0,0 1 0 15,0 4 0-15,-4-4 0 0,4-1 0 0,-5 1 0 16,1 0 0-16,3 0 0 0,-3-1 8 0,-1 1-8 16,5 0 0-16,0 0 0 0,0 0 0 0,-4 3 0 15,4-7 0-15,0 4 0 0,0 0 0 0,-5-1 0 16,5 5 0-16,-5-4 0 0,1 0 0 0,-5-1 0 0,0 5 0 15,-5 0 0-15,5 0 0 0,-14 4 0 0,0 4 0 0,0-4 0 16,1 7 0-16,-6 1 0 0,-13 4 0 0,0 0 0 16,9-4 0-16,-9 4 0 15,0 0-40-15,0 0-3 0,0 0-1 0,0 0 0 16,0 0-124-16,-13 8-24 0,-1 1-6 0</inkml:trace>
  <inkml:trace contextRef="#ctx0" brushRef="#br0" timeOffset="671.288">1783 18 1494 0,'0'0'66'0,"0"0"14"0,0 0-64 0,0 0-16 0,0 0 0 0,0 0 0 16,0 0 38-16,0 0 5 0,0 0 1 0,0 0 0 15,0 0 10-15,0 0 2 0,-5 8 1 0,5-8 0 16,0 12-25-16,0-4-6 0,0-8-1 0,0 8 0 16,0 4-25-16,0-12 0 0,0 0 8 0,0 0-8 15,0 0 0-15,0 0 0 0,14 4 0 0,-14-4 0 16,14 4 0-16,-1-8 8 0,1 0-8 0,-5-4 12 16,5 0 11-16,-5-4 2 0,0 0 1 0,4-4 0 15,-3-1 6-15,-1 1 0 0,4-4 1 0,-4 0 0 16,1 0-9-16,-6-1-3 0,1 1 0 0,-1 0 0 15,1 0-5-15,-1 7-2 0,-4-3 0 0,0 0 0 16,-9 4-2-16,5 0-1 0,-5 0 0 0,-1 4 0 0,1 3-2 0,-4 1 0 16,-1 4 0-16,5 0 0 0,0 0-9 0,-5 9 8 15,5-1-8-15,-5 4 8 0,5 4-8 0,0 0 0 16,0 4 0-16,5 1 0 0,-1 3 0 0,0 0 0 16,5-4 0-16,-4 5 0 0,4-1 0 0,0-4 0 15,4 0-8-15,1-3 8 0,0-1 0 0,-1-4 0 16,1 0 0-16,4-4 0 0,-5 0 0 0,-4-8 0 15,0 0 0-15,14 0 0 0,-5-4 8 0,5 0 4 16,-5 0 0-16,4-4 0 0,1 0 0 0,-5 0 1 16,0-8 0-16,0 4 0 0,1-9-2 0,-6 5-1 15,1 0 0-15,-1 0 0 0,5-4-10 0,-4-1 10 16,-1 5-10-16,-4 0 10 0,-4 0 0 0,4 0 0 16,-5-1 0-16,-4 5 0 0,0 0 0 0,0 0 0 15,4 4 0-15,-4 4 0 0,0-4-10 0,0 8 12 16,0 4-12-16,4 0 12 0,-4 0-12 0,0 4 0 15,5-4 0-15,-1 4 0 0,1 4 0 0,-1 0-14 0,0 0 3 16,5 5 1 0,0-1-126-16,5 4-24 0,0 4-6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06.08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57 62 1108 0,'0'0'49'0,"0"0"11"0,0 0-48 0,0 0-12 0,0 0 0 0,0 0 0 16,0 0 38-16,-9-8 6 0,9-4 0 0,0 12 1 0,0-12 19 15,0 12 3-15,-9-8 1 0,9 8 0 0,-5-12 0 0,5-1 1 16,0 13 0-16,0 0 0 0,0 0-17 0,0 0-3 16,0 0-1-16,0 0 0 0,0 0-12 0,0 0-4 15,-9 5 0-15,0 3 0 0,5 0-13 0,-1 8-3 16,0 0-1-16,5 0 0 0,0 4-15 0,-4 1 0 16,8-5 0-16,-4 4 0 0,0 0 0 0,10-3 0 15,-6-5 0-15,1 4 0 0,-1-8 0 0,1 4 0 16,-5-4 0-16,4 0 0 0,1-8 8 0,-5 0-8 15,0 0 11-15,9 0-11 0,0 0 29 0,0-8-1 16,0 0 0-16,-4-4 0 0,4 4 3 0,-4-4 0 16,8 0 0-16,-8-5 0 0,-1 5-11 0,5 0-3 15,-4 0 0-15,-1 0 0 0,1 0-5 0,-5-4-2 0,0 3 0 16,0 1 0-16,0 4-1 0,-5-4 0 0,-4 4 0 16,5 0 0-16,-5 0 1 0,4 4 0 0,-8 0 0 0,8 0 0 15,-4 8-10-15,9-4 10 0,-9 8-10 0,4 0 10 16,-4 4-10-16,5 0 0 0,-1 4 0 0,0 0 0 15,5 1 0-15,0 3 0 0,0-4 0 0,0 4-11 16,0-3 11-16,0-1 0 0,0 0-9 0,0-4 9 16,0 0 0-16,0 0 0 0,5-4 0 0,-5-8 0 15,9 4 0-15,-9-4 0 0,0 0 0 0,0 0 0 16,14 5 0-16,-5-5 0 0,0-5 9 0,0-3-1 16,0 0 2-16,5 0 1 0,-10-4 0 0,5 0 0 15,1 0-1-15,-1 4 0 0,-5-4 0 0,5-5 0 0,-4 5-10 16,-5-4 12-16,0 4-12 0,0 0 12 0,-5 4-12 15,1-5 8-15,-1 5-8 0,1 0 8 0,-5 4-8 0,4 4 10 16,0 0-10-16,-4 0 10 0,-4 4-10 0,4 0 8 16,0 0-8-16,-5 4 8 0,9 5-8 0,-4-5 0 15,0 4 0-15,9-4 0 0,0 4 0 0,-4 0 0 16,-1-4 0-16,5 0 0 0,0-8 0 0,0 9 0 16,0-9 0-16,0 0 0 0,0 0-14 0,0 0 5 15,14 4 1-15,-5 4 0 16,4-12-71-16,-3 4-13 0,3-4-4 0</inkml:trace>
  <inkml:trace contextRef="#ctx0" brushRef="#br0" timeOffset="1020.747">1723 200 1512 0,'0'0'67'0,"0"0"13"0,-9 4-64 0,0-4-16 0,9 0 0 0,-4 0 0 15,-10 4 88-15,5-4 15 0,9 0 2 0,-5 4 1 16,1 0-52-16,-5 4-10 0,4-8-3 0,5 0 0 15,-9 8-24-15,4-4-5 0,1 0 0 0,-1 4-1 16,1 0-11-16,-1 1 0 0,1-1 0 0,4 0 0 16,-5 4 0-16,5-4 0 0,0 0 0 0,5 0 0 15,-5 0 8-15,0-8-8 0,4 12 0 0,-4-12 8 0,0 0 13 0,0 0 3 16,14 4 0-16,-14-4 0 0,0 0 12 0,14-4 2 16,-1 0 1-16,1-4 0 0,-5-4-1 0,5 0 0 15,-5 0 0-15,0 0 0 0,-5-4-8 0,6-1-2 16,-6 1 0-16,5-4 0 0,-4 0-8 0,-1-1-1 15,5 1-1-15,-9 0 0 0,5 0-8 0,-5 8-2 16,-5 3 0-16,5 1 0 0,-9-4-8 0,5 8 12 16,-5 0-12-16,0 4 12 0,-1 0-12 0,1 4 10 15,-4 4-10-15,4 4 10 0,-5 5-10 0,0-5 0 16,1 4 0-16,3 4 0 0,-3 4 0 0,4-3 0 16,0 3-8-16,4-4 8 0,0 0 0 0,1-3 0 15,-1-1-9-15,5-4 9 0,5 0 0 0,-5-4 0 0,0 0 0 0,0-8 0 16,0 0 0-16,0 0-8 0,0 0 8 0,14 4 0 15,-14-4 0-15,18-8 11 0,-5 0-2 0,1 0 0 16,-5-4 3-16,0 0 1 0,0 4 0 0,1-4 0 16,-1-5-4-16,0 5-1 0,-5-4 0 0,1 8 0 15,-5 8-8-15,4-8 0 0,-4-4 9 0,0 12-9 16,-4-4 8-16,4 4-8 0,-9-4 10 0,0 0-10 16,0 0 8-16,4 4-8 0,-4 0 0 0,4 4 0 15,-4 0-8-15,5 0-8 0,-5 4-2 0,4-4 0 16,-4 4-97-16,4 4-19 0,5 0-4 15,-4 0-942-15</inkml:trace>
  <inkml:trace contextRef="#ctx0" brushRef="#br0" timeOffset="1993.849">3435 220 748 0,'0'0'67'0,"-9"0"-54"16,5 0-13-16,-5 0 0 0,-5-4 213 0,9 0 40 16,5 4 8-16,-9 0 2 0,-4-4-155 0,3 0-30 15,10 4-6-15,-9-4-2 0,0 4-20 0,0 0-4 16,9 0-1-16,0 0 0 0,-4 0-23 0,-6 4-5 16,1-4-1-16,5 4 0 0,4-4-16 0,-9 0 0 15,0 4 0-15,4 0 0 0,-4 4 11 0,4 0-11 16,5-8 10-16,-4 8-10 0,-5 0 12 0,4 5-3 0,1-5-1 15,-1 4 0-15,1-4 6 0,4 4 1 0,0 0 0 0,4 0 0 16,-4-12-3-16,5 12-1 0,-1-4 0 0,1 5 0 16,-5-13-11-16,9 8 0 0,0 0 0 0,0 0 8 15,5-4 0-15,-5-4 0 0,-9 0 0 0,13-4 0 16,6 0 0-16,-6-4-8 0,1 0 12 0,-5-4-4 16,5-1 20-16,-5-3 3 0,0 4 1 0,0-4 0 15,-4 0-20-15,4 0-4 0,0 3-8 0,-5-3 12 16,-4 0-3-16,5 4-1 0,4 0 0 0,-9 4 0 15,-4-5 4-15,-6 5 0 0,10 8 0 0,0 0 0 16,0 0-12-16,-9-4 0 0,0 4 9 0,-4 4-9 16,3 4 30-16,-3 1 2 0,-1 3 0 0,5 4 0 15,0-4-32-15,-5 8-10 0,5 1 0 0,0-1 0 16,4 4 10-16,1-4 0 0,-1-4-9 0,-4 5 9 16,9-5 0-16,-4 4 0 0,4-4 0 0,0-4 0 15,0 1-9-15,0-13 9 0,9 8 0 0,-9-8 0 0,0 0 0 16,0 0 0-16,13 0 0 0,-3-8 0 0,3-1 12 0,-8 1 2 15,4-4 1-15,0 0 0 0,0-4 0 0,0 0 0 16,0-5 0-16,-4 5 0 0,4 0-7 0,-4 0-8 16,-10 0 11-16,5 4-11 0,5-1 11 0,-5 1-11 15,-5 4 10-15,0 0-10 0,-4 4 8 0,5-4-8 16,4 8 0-16,-9-4 9 0,-5 4-9 0,9 0 0 16,5 0 0-16,-9 8 0 15,5 0-35-15,-5 0-2 0,9-8-1 0,0 0 0 16,0 0-124-16,0 8-25 0,0-8-5 0</inkml:trace>
  <inkml:trace contextRef="#ctx0" brushRef="#br0" timeOffset="2273.689">4806 515 1962 0,'-19'-12'87'0,"19"12"17"0,0 0-83 0,-4-4-21 16,-5 0 0-16,4-4 0 0,-4 4-11 0,9 4-6 15,0 0-2-15,-4-8 0 16,-1 0-85-16,1 4-16 0</inkml:trace>
  <inkml:trace contextRef="#ctx0" brushRef="#br0" timeOffset="2436.9">5320 471 1036 0,'0'0'46'0,"0"0"10"0,0 0-45 0,0 0-11 0,14-4 0 0,-5-4 0 16,0 4 144-16,0-4 28 0,0 4 4 0,0 0 2 31,-4-5-178-31,-5 9-46 0</inkml:trace>
  <inkml:trace contextRef="#ctx0" brushRef="#br0" timeOffset="2597.525">5798 325 1497 0,'0'0'133'0,"0"0"-106"0,0 0-27 16,0 0 0-16,0 0 82 0,0 0 11 0,0 0 3 0,0 0 0 0,14 8-96 0,-14-8 0 16,0 0-20-16,0 0-517 15,14 4-104-15</inkml:trace>
  <inkml:trace contextRef="#ctx0" brushRef="#br0" timeOffset="2762.305">6376 256 1670 0,'0'0'148'0,"0"0"-118"16,0 0-30-16,0 0 0 0,10 9 82 0,3-9 10 0,1 0 3 0,-1 0 0 15,-3 0-71-15,-1 0-15 0,4 0-9 0,-13 0 12 16,0 0-24-16,9-4-4 0,-9 4 0 15,14-5-576-15,-5-3-116 0</inkml:trace>
  <inkml:trace contextRef="#ctx0" brushRef="#br0" timeOffset="2917.541">6709 256 1152 0,'0'0'51'0,"0"0"10"0,9 13-49 0,-9-13-12 0,9 4 0 0,0 0 0 16,0 0 137-16,0 0 25 0,-9-4 5 0,9 4 1 15,1-4-108-15,-1 0-22 0,-9 0-4 0,9 0-1 16,-9 0-33-16,9 0 0 0,-9 0-12 0,4 0-540 16,-4 0-108-16</inkml:trace>
  <inkml:trace contextRef="#ctx0" brushRef="#br0" timeOffset="3812.724">8038 147 403 0,'0'0'36'0,"-4"0"-36"0,-1 0 0 0,1-4 0 16,4 0 212-16,-5-4 36 0,0 8 8 0,1-4 0 15,-1 0-132-15,1 4-28 0,4 0-4 0,-9 4-2 16,0-4 1-16,-5 4 0 0,5 4 0 0,0-4 0 15,-5 0-19-15,5 4-3 0,0 0-1 0,-5 5 0 16,1-5-27-16,3 4-5 0,6 4-2 0,-1-4 0 16,1 0-23-16,4 0-11 0,-5 1 10 0,5-1-10 15,0 0 0-15,5-4 0 0,-1 0 0 0,-4-8 0 16,9 8 0-16,1 0 0 0,-1-4 0 0,-9-4 0 16,0 0 9-16,13 4-1 0,1-4 0 0,0 0 0 0,-1-8 15 0,-4 4 2 15,5-4 1-15,0-4 0 0,-5 4-9 0,0 0-1 16,0-4-1-16,0-1 0 0,0-3 1 15,-4-4 0-15,-1 8 0 0,1 0 0 0,-1-4-8 0,-4 3 0 16,-4-3-8-16,-1 4 12 0,1 0-4 0,-1 4-8 16,-4-4 11-16,0 8-11 0,0 0 24 0,0 4-3 15,0 4 0-15,-5 0 0 0,0 0-21 0,-4 4 0 16,4 4 0-16,1 0 0 0,-1 4 0 0,5 0 0 16,-5 1 0-16,5 3 0 0,5-4 0 0,-5 0 0 15,4 5 0-15,1-1 0 0,4-4-10 0,-5 0 10 16,5-4-12-16,5 0 12 0,-5 1 0 0,0-13 0 15,0 0 8-15,9 8-8 0,0-4 0 0,0-4 0 0,5-4 0 16,-5 4 0-16,4-8 0 0,1-1 0 16,0-3 0-16,-1 4 0 0,1-4 9 0,-5 0 3 0,5 0 0 0,-5-4 0 15,0 3-1-15,-5 1 0 0,1-4 0 16,0 4 0-16,-1-4 0 0,1 4 0 0,-10-5 0 0,5 9 0 16,0-4-3-16,-4 4-8 0,-6 4 12 15,1-4-4-15,0 4-8 0,-4 0 0 0,-1 4 9 0,5 4-9 16,-5-4 0-16,0 8-8 0,1 0 0 0,-1 4 0 15,5 0 8-15,0 5 0 0,0 3 10 0,0 0-10 16,0-4 0-16,4 5 0 0,1-5 0 0,4 0 0 16,0 0-8-16,0 0 8 0,4-8 0 0,1 4 0 15,-1-3 0-15,-4-9-8 0,0 0 8 0,14 4 0 16,0-4 0-16,-1 0 0 0,-4-8 0 0,0 3 0 16,5-3 10-16,0-4-1 0,-1 0 0 0,-4 0 0 0,1 0 1 15,-1-4 0-15,0-1 0 0,-5 5 0 0,1 0 0 16,-5 0 0-16,0 0 0 0,0 0 0 0,0 0-10 15,-5 4 10-15,1-5-10 0,4 5 10 0,0 8-10 0,-9-8-9 16,0 8 9-16,-1-4-13 16,1 4-71-16,5 0-15 0,-10 4-2 0,5 0-1 15,-5 0-114-15,5 0-22 0</inkml:trace>
  <inkml:trace contextRef="#ctx0" brushRef="#br0" timeOffset="4635.463">9454 74 1864 0,'0'0'41'0,"-4"4"9"0,-6-4 2 0,6 4 0 15,-1 0-42-15,1-4-10 0,-1 5 0 0,1-1 0 0,-5 0 86 0,-1 0 15 16,1 4 3-16,5 0 1 0,-5 0-40 0,0 0-8 15,0 0-1-15,-1 0-1 0,6 0-36 0,-1 4-7 16,-4 1-2-16,9-1 0 0,-4 0-10 0,-1 0 0 16,1 0 0-16,8 0 0 0,1 0 0 0,-1-3 0 15,-4-1 0-15,0-8 0 0,0 0 0 0,0 0 0 16,9 8 0-16,-9-8 0 0,9 0 15 0,5 0 4 0,-5-4 1 0,5-4 0 16,-5 0 7-16,5-1 1 0,-1-7 1 0,1 4 0 15,-5-4-1-15,0 0-1 0,0 0 0 0,0-5 0 16,0 1-7-16,-4 0-2 0,0 0 0 0,-5 3 0 15,0 1-10-15,-5 0-8 0,0 4 12 0,-4 0-12 16,5 0 12-16,-5 4-4 0,0-1 0 0,-5 5-8 16,0 4 10-16,1 0-10 0,-1 4 8 0,-4 0-8 15,4 5 8-15,0 3-8 0,-4 0 0 0,5 4 8 16,-1 0-8-16,0 4 0 0,5 1 0 0,0-1 0 16,0-4 0-16,4 0 0 0,5 0-8 0,-4 1 8 15,4-5 0-15,4-4 0 0,1 0-9 0,-1 4 9 16,10-8 0-16,-5 0 0 0,0-4 0 0,5-4 0 0,0 0 0 15,-1-8 0-15,-4 4 8 0,5-4-8 0,-5 0 20 16,0-5-1-16,5 5-1 0,-5 0 0 0,-4-4 5 16,4 4 1-16,-5 0 0 0,1 0 0 0,-5-1-6 0,-5 1-1 15,5 0 0-15,-4 4 0 0,-1 0-17 0,1 0 0 16,-6 4 0-16,1-4 0 16,0 8-139-16,-9-4-25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36.25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0 231 403 0,'0'0'17'0,"0"0"5"0,0 0-22 0,0 0 0 0,0 0 0 0,4-8 0 15,5 4 188-15,-4-8 34 0,4 4 6 0,0 0 2 16,0 0-160-16,5-5-32 0,-5 1-6 0,5 0-2 15,-1-4-18-15,-4 0-4 0,10-4-8 0,-6-1 12 16,1 1-91-16,0-4-18 16,-1-5-4-16</inkml:trace>
  <inkml:trace contextRef="#ctx0" brushRef="#br0" timeOffset="141.83">455-590 172 0,'4'-8'16'0,"1"-1"-16"16,-5 1 0-16,5 0 0 0,4-4 247 0,-5 0 46 15,5 0 10-15,-4 4 1 0,4-4-220 0,-4 3-44 16,-1-3-8-16,5 4-3 0,-4-4-21 0,-1 4-8 16,-4-4 0-16,5 4 0 15,-1-4-19-15,1-5-9 0,4 5-3 0,-4-4-553 0</inkml:trace>
  <inkml:trace contextRef="#ctx0" brushRef="#br0" timeOffset="1371.491">610-1197 748 0,'-9'-4'33'0,"4"4"7"0,0 0-32 0,1 0-8 16,4 0 0-16,0 0 0 0,0 0 122 0,-5 4 22 15,1-4 5-15,4 4 1 0,-5 0-98 0,1 0-19 16,-1 4-4-16,1-8-1 0,4 4 0 0,-5 0-1 16,-4-4 0-16,4 0 0 0,5 0-12 0,-9 4-3 15,5 0 0-15,-1 0 0 0,-4-4-12 0,5 4 0 16,-1-4 0-16,-4 4 0 0,0-4 10 0,4 0-10 15,-4 4 10-15,5-4-10 0,-6 0 30 0,6 0 0 0,4 0 0 0,0 0 0 16,0 0 3-16,0 0 1 0,0 0 0 0,0 0 0 16,0 0-2-16,0 0-1 0,0 0 0 0,0 0 0 15,0 0 4-15,0 0 1 0,0 0 0 0,14-4 0 16,-1-4-3-16,-4-4 0 0,0 4 0 0,5 0 0 16,-5 0-9-16,0 0-3 0,0-5 0 0,1 5 0 15,-1-4-11-15,0 4-2 0,0-4-8 0,4 0 12 16,-3 0-12-16,-6 4 9 0,5-1-9 0,0-3 8 15,0 4-8-15,1 0 0 0,-1 0 0 0,-5 0 8 16,5 0-8-16,-9 8 0 0,5-8 0 0,-1 0 0 16,6 4 8-16,-6 0-8 0,-4 4 8 0,0 0-8 15,9-4 11-15,-9 4-3 0,0 0-8 0,0 0 12 16,0 0-3-16,9 0-1 0,0 0 0 0,5 4 0 16,-14-4-8-16,0 0 8 0,9 4-8 0,0-4 8 15,-9 0-8-15,9 8 10 0,-9-8-10 0,5 4 10 16,4 4-10-16,0 0 8 0,-4 4-8 0,-1-4 8 15,1 4-8-15,-5-4 10 0,0 9-10 0,0-5 10 0,0 0-10 16,4 4 8-16,-4 0-8 0,5 0 8 0,-10 5 9 16,5-5 2-16,5 4 0 0,-5 4 0 0,-5-3-19 0,5-1 0 15,5 0 0-15,-5 4 0 0,0-3 0 0,0 3 0 16,0-8 0-16,4 4 0 0,-4 1-9 0,0-1-3 16,0-4 0-16,5 0 0 0,0-4 12 0,-1-4 0 15,-4-8 0-15,0 13 0 0,0-13 0 0,0 0-16 16,5 8 4-16,-5-8 0 15,0 0-22-15,0 0-5 0,0 0-1 16,0 0-647-16,9-4-129 0</inkml:trace>
  <inkml:trace contextRef="#ctx0" brushRef="#br0" timeOffset="312.837">687-1108 518 0,'5'-21'46'0,"-1"13"-37"0,1-4-9 0,-1 4 0 16,1-4 160-16,4 0 31 0,-4 0 5 0,-1-1 2 16,1 1-100-16,4 0-20 0,0-4-4 0,0 4-1 15,0-4-44-15,0 4-9 0,0-9-1 0,5 1-1 16,-5 4-18-16,5 0 0 0,4-9 0 0,-4 5 0 31,-5-4-158-31,0 0-32 0</inkml:trace>
  <inkml:trace contextRef="#ctx0" brushRef="#br0" timeOffset="512.16">1092-1881 403 0,'0'0'36'0,"9"-13"-36"0,1 1 0 0,3 4 0 15,-4-4 118-15,5 0 17 0,-10 0 3 0,10 0 1 0,-5 0-45 16,5-1-9-16,-10 1-1 0,10-4-1 0,-5 4-32 16,0 0-7-16,0-4 0 0,1-1-1 0,-1 1-22 0,0 4-4 15,0-4-1-15,-5-4 0 16,6-1-33-16,-6 1-7 0,1 0-2 0,4 0 0 15,-5-5-9-15,5 5-1 0,-4-4-1 0,-1 4 0 16,1-1 3-16,0 5 1 0,-1 4 0 0,1-4 0 16,-1 0 5-16,1 4 0 0,-5 4 1 0,4-1 0 0,1 1 3 0,-5 8 1 15,0 0 0-15</inkml:trace>
  <inkml:trace contextRef="#ctx0" brushRef="#br0" timeOffset="2671.134">1329-2541 345 0,'0'0'31'0,"0"0"-31"15,0 0 0-15,0 0 0 0,0 0 192 0,0 0 32 0,0 0 6 16,0 0 2-16,0 0-149 0,0 0-30 0,0 0-5 0,0 0-2 16,0 0-7-16,0 0-2 0,0 0 0 0,0 0 0 15,0 0 2-15,0 0 0 0,0 0 0 0,0 0 0 16,0 0-21-16,0 0-4 0,0 12-1 0,0-12 0 16,0 8-3-16,0 0-1 0,0-8 0 0,0 12 0 15,0-3-9-15,0-9 0 0,0 8 9 0,0-8-9 16,0 0 11-16,-5 12-3 0,5-12 0 0,0 0 0 15,0 0 12-15,0 0 1 0,0 0 1 0,-4 8 0 16,4-8 5-16,0 8 1 0,0-8 0 0,-5 8 0 16,-4 0 4-16,9-8 0 0,0 0 1 0,0 0 0 15,-4 4-12-15,4-4-2 0,0 0-1 0,0 0 0 16,0 0-8-16,0 12-2 0,0-4 0 0,0-8 0 16,0 0-8-16,4 13 0 0,-4-13 0 0,9 8 0 15,-9-8 0-15,9 4 0 0,-9-4 0 0,10 4 0 16,-1-4 0-16,0 0 0 0,-9 0 0 0,13 0 0 0,-13 0 0 0,10 0 0 15,-1-4 0-15,4 0 0 0,-13 4 0 0,9-8 0 16,1-1 8-16,-1-3-8 0,-5 0 31 0,5 4 1 16,-4-8 0-16,-1 4 0 0,6 0-17 0,-10 0-3 15,4-1-1-15,-4 1 0 0,0 0 10 0,0 0 3 16,-4 0 0-16,-1 0 0 0,0 4-6 0,5-5-1 16,-4 1 0-16,-5 0 0 0,-5 0-6 0,5 0-2 15,0 0 0-15,-5 0 0 0,1-1 0 0,-1 5 0 16,5-4 0-16,-5 4 0 0,0 0-9 0,5 4 0 15,-4 0 9-15,4 4-9 0,0-4 0 0,-1 8 0 16,1 0 0-16,0 0 8 0,-4 0-8 0,8 4 0 16,-4 4 0-16,0 0 0 0,4 5 0 0,1 3 0 0,-1 0-9 15,1 4 9-15,-1 5 0 0,5-1 0 0,5 0 0 16,-1-3 0-16,1-1-10 0,-1-4 10 0,1-4 0 16,-1-4-9-16,1 1 9 0,4-1 0 0,-4 0 0 0,4-4 0 15,-9-8 0-15,9 4 0 0,-9-4 0 0,13 0 0 16,-3-4 0-16,3 4 0 0,-13 0 8 15,14-8-8-15,-1-4 12 0,-3 0-3 0,3 4 0 0,-4-5 0 16,5-3 1-16,-5 4 0 0,0-4 0 0,0 0 0 16,0 0-10-16,-4 3 12 0,0 1-12 0,-5-4 12 15,4 4-4-15,-4 4 0 0,-4-4 0 0,4 0 0 16,-10 3 0-16,6 1-8 0,-1 0 12 0,1 4-4 16,-5 0-8-16,4 0 0 0,5 4 9 0,0 0-9 15,-9 4 0-15,4 4 0 0,-4 0 0 0,5 4 0 16,-1 1 0-16,-4 3 0 0,5 4 0 0,-1 0-8 15,5 1 8-15,-5-1 0 0,5 4 0 0,0-4-8 16,5 0 8-16,0-3 0 0,-5-1-9 0,4-4 9 0,-4 0 0 16,0-12 0-16,0 0-9 0,0 0 9 0,0 0-9 0,0 0 9 15,14 0-13-15,-14 0 5 0,0 0 8 0,9-4 16 16,0-4-4-16,5 0-1 0,-5-4-3 0,0 4 0 16,0-9 0-16,0 1 0 0,0 4 0 0,-4 0-8 15,-1-4 12-15,1 0-4 0,-1 4-8 0,1-1 0 16,-10 1 0-16,5 0 8 0,0 4 4 0,0 0 1 15,-4 0 0-15,-1 0 0 0,-4 0-13 0,5 0 0 16,-5 3-12-16,4-3 12 0,-9 4 0 0,5 0 0 16,0 4 0-16,9 0 0 0,-9 0-8 0,4 8 8 15,1-4 0-15,4-4 0 0,-9 9-10 0,4 3 10 16,1 0-8-16,-1-4 8 0,1 4 0 0,4-12 0 0,0 0 0 16,0 0-8-16,0 8 8 0,0-8 0 15,0 0 0-15,0 0-8 0,4 12-8 0,-4-12 0 0,0 0-1 0,0 0 0 31,0 0-103-31,9 4-21 0,-9-4-4 0,0 0-879 0</inkml:trace>
  <inkml:trace contextRef="#ctx0" brushRef="#br0" timeOffset="25231.774">1147 376 874 0,'0'0'39'0,"0"0"8"0,0 0-38 0,0 0-9 0,0 0 0 0,0 0 0 15,0 0 56-15,0 0 8 0,0 0 3 0,0 0 0 16,0 0-19-16,0 0-4 0,0 0-1 0,4-4 0 16,6 0-35-16,-6-8-8 15,5 4 0-15,-4-5 0 0,4 1 0 0,-5 0 0 16,6 0 0-16,-1-8 0 0,4-1 15 0,-4 5 4 0,1-4 1 0,3-4-408 15,-4 4-80-15</inkml:trace>
  <inkml:trace contextRef="#ctx0" brushRef="#br0" timeOffset="25361.865">1452-195 403 0,'0'0'36'0,"0"0"-36"0,0 0 0 0,0 0 0 16,5-4 151-16,-1-4 23 0,1 0 5 0,-1 0 1 0,1 0-137 15,4 0-27-15,-5-8-6 0,1-1-1 16,-1 5-17-16,6-4-4 0,-6 0-1 0,1 0-456 16</inkml:trace>
  <inkml:trace contextRef="#ctx0" brushRef="#br0" timeOffset="25695.459">1925-1138 345 0,'0'0'31'0,"5"-8"-31"0,0 0 0 0,4-4 0 16,-5 0 124-16,1 0 18 0,-1 0 4 0,5-1 1 16,1-3-107-16,-6 4-22 0,1 0-4 0,4 0-1 15,0 0-13-15,-5-1 0 0,1-3 0 0,4 4 0 16,0 4 0-16,-4-4-12 0,-5-4 3 0,4 4 0 16,5-1-15-16,-4 5-4 15,-1-4 0-15,1 0 0 0,-5 0 0 0,5 0 0 16</inkml:trace>
  <inkml:trace contextRef="#ctx0" brushRef="#br0" timeOffset="25821.038">2199-1712 115 0,'0'0'0'0,"0"0"10"0,0 0-10 0,4-8 0 15,-4-1 0-15,0 9 0 0,0-8 268 0,5 0 52 16,-10-4 11-16,5 4 1 0,0-4-237 0,0 4-48 16,9-4-10-16,-9-1-1 0,0 1-44 0,0-4-9 15,9 4-2-15,0-4-396 16,-4-4-79-16</inkml:trace>
  <inkml:trace contextRef="#ctx0" brushRef="#br0" timeOffset="25519.791">1684-684 403 0,'0'-13'17'0,"5"9"5"0,-1-4-22 0,1 4 0 16,-1-4 0-16,1-4 0 0,-1 0 124 0,1 0 21 16,0 0 4-16,-5-5 1 0,4 1-102 0,-4 4-21 0,9-4-4 15,-4 0-1 1,4-1-40-16,-5 1-8 0,6 0-2 0</inkml:trace>
  <inkml:trace contextRef="#ctx0" brushRef="#br0" timeOffset="26668.165">1575-1000 730 0,'0'0'32'0,"-5"4"8"0,5 4-32 0,-4 0-8 0,-1 0 0 0,1-4 0 16,-1 4 91-16,5 0 17 0,0-8 3 0,0 0 1 16,0 0-37-16,0 0-7 0,0 9-2 0,0-9 0 15,0 0-19-15,0 0-4 0,0 0-1 0,0 0 0 16,0 0-9-16,14-9-1 0,-14 9-1 0,9-4 0 16,0-4-15-16,5 4-2 0,-1 0-1 0,1 0 0 15,-5-4 15-15,0 0 4 0,5 0 0 0,0-4 0 16,4-4-20-16,-5-1-3 0,1 5-1 0,-5 0 0 15,5-4 6-15,-1 0 1 0,1 4 0 0,0-1 0 16,-1 1-1-16,-3-4 0 0,-1 8 0 0,0 0 0 16,0 0 1-16,-5 0 0 0,1 0 0 0,-5 8 0 15,0 0 0-15,0 0 0 0,0 0 0 0,0 0 0 16,0 0-4-16,0 0-1 0,0 0 0 0,0 0 0 0,0 0 4 0,0 0 1 16,0 0 0-16,0 0 0 0,0 0-4 0,5 12-1 15,-5-12 0-15,4 12 0 16,1 0-10-16,4 0 8 0,-5 0-8 0,5 0 8 0,-4 5-8 0,-1-5 8 15,1 4-8-15,0 0 8 0,-1-4 0 0,1 0-8 16,4 5 12-16,-5 3-4 0,1-4 0 16,4 4-8-16,-4-4 12 0,-1 1-4 0,5 3-8 0,-4-8 8 15,-1 4-8-15,5-4 8 0,-9 1-8 0,5-1 0 16,0 0 0-16,-1-4 8 0,1 4-8 0,-1-4-12 16,5-4 2-16</inkml:trace>
  <inkml:trace contextRef="#ctx0" brushRef="#br0" timeOffset="25956.981">2422-2214 691 0,'-23'-8'61'0,"23"8"-49"0,0 0-12 0,9-8 0 16,-9 0 110-16,5-5 19 0,-1 5 4 0,5-4 1 15,0 0-82-15,0 0-16 0,-13 0-3 16,8 4-1-1,6 0-131-15,-6-1-26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3:47.13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-3833 1733 1634 0,'18'0'72'0,"-18"0"16"0,0 0-71 0,0 0-17 0,0 0 0 0,0 0 0 16,0 0 36-16,0 0 4 0,0 0 1 0,0 0 0 15,0 0-4-15,5 13-1 0,-5-13 0 0,4 4 0 16,10 0 4-16,-14-4 0 0,0 0 0 0,0 0 0 16,0 0-16-16,0 0-4 0,0 0 0 0,0 0 0 15,0 0 11-15,4-8 1 0,1-1 1 0,-5-3 0 0,-5 4-15 16,5-4-3-16,10 0-1 0,-6 0 0 0,-13 0 14 16,9 0 2-16,5 3 1 0,-1-3 0 0,-8 0-3 0,-1 4 0 15,0-4 0-15,5 4 0 0,0 0-17 0,-4 0-11 16,-5 4 12-16,9 4-12 0,0 0 11 0,0 0-11 15,-9 0 10-15,0 8-10 0,9-8 8 0,-5 8-8 16,-9 0 0-16,5 0 9 0,0 4-9 0,5 0 0 16,-1 0 0-16,0 5 0 0,-4-5 0 0,5 0 0 15,8 4-9-15,-4-8 9 0,0-8 0 0,0 8 0 16,0-8 0-16,5 8 9 0,-5-8-9 0,0 0 0 16,0 0-12-16,9 4 12 0,5-8 0 0,-5 4 0 15,-5-8 0-15,5 0 12 0,10-4 0 0,-6 0 0 16,-13 0 0-16,9 0 0 0,1-5 13 0,3 1 3 15,-8 0 1-15,-1 0 0 0,-4 4-29 0,0 0 0 0,5-5-13 16,-10 5 4-16,-4 0 9 0,0 4 0 0,5-4 10 16,-6 4-10-16,-3 0 9 0,4 8-9 0,0 0 8 0,-1 0-8 15,-3 8 0-15,4-4 0 0,-5 8 8 0,5 0-8 16,9 0 0-16,-9 4 0 0,0 1 0 0,0-1 0 16,9 0 0-16,-5 0 0 0,0-4-8 0,5 0 8 15,5 1 0-15,-5-13 0 0,0 0 0 0,0 0 0 16,0 0-8-16,0 0 8 0,9 4 0 0,-9-4 0 15,0 0 0-15,0 0 0 0,18 0 0 0,-4 0 0 16,-14 0-28-16,0 0 3 0,5-8 0 0,4 3 0 16,0-3-115-16,-9 8-24 15,0 0-4-15</inkml:trace>
  <inkml:trace contextRef="#ctx0" brushRef="#br0" timeOffset="-611.6568">-4448 1313 1350 0,'0'0'60'0,"0"0"12"0,0 0-58 0,0 0-14 0,0 0 0 0,-4-9 0 15,-1 5 52-15,5 4 7 0,0 0 1 0,0 0 1 16,0 0 8-16,0 0 2 0,5-8 0 0,-5 8 0 16,0 0-17-16,0 0-3 0,13 0-1 0,-4 4 0 15,5 0-19-15,0 4-4 0,-5 1-1 0,9 3 0 16,0-4-16-16,-4 0-10 0,-5 0 12 0,5 4-12 15,-5-8 13-15,4 4-4 0,6 0-1 0,-1-4 0 16,0 5 18-16,-4-1 3 0,-1-4 1 0,-13-4 0 16,0 0-10-16,0 0-1 0,14 0-1 0,-14 0 0 15,0 0 19-15,0 0 4 0,14-8 1 0,-1-5 0 16,-13-3-1-16,5 0 0 0,0-4 0 0,4 0 0 16,0-9 1-16,-5 1 0 0,-8 4 0 0,8-9 0 0,5 5-12 15,-4 0-2-15,-14-5-1 0,4 5 0 0,10 0-6 0,-5 3-1 16,0-3 0-16,-5 8 0 0,1-5-20 0,4 5-16 15,4 0 2-15,-8 4 1 0,-10 0-5 0,10 3-1 16,13 1 0-16,-5 4 0 16,-4 8-9-16,0 0-1 0,-4-8-1 0,4 8 0 15,0 0-136-15,0 0-27 0,0 0-6 0,4 12-809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51.1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2759-1279 864 0,'0'0'76'0,"0"0"-60"0,0 0-16 0,0 0 0 0,0 0 31 0,0 0 3 16,0 0 1-16,0 0 0 0,0 0 24 0,0 0 5 16,0 0 0-16,0 0 1 0,0 0-5 0,0 0-2 15,0 0 0-15,0 0 0 0,0 0-18 0,0 0-4 16,0 0-1-16,0 0 0 0,0 0-7 0,0 0-2 15,0 0 0-15,0 0 0 0,-9 12 2 0,4-4 1 16,5 4 0-16,-5 0 0 0,1-4-6 0,-1 4-2 16,5 5 0-16,-4-1 0 0,4 0 2 0,-5 0 0 15,1 8 0-15,-1-3 0 0,1-5-8 0,-6 8-2 16,1 0 0-16,5-3 0 0,-1 3-1 0,1 0 0 16,-5 5 0-16,4-5 0 0,-4 0-2 0,0-4-1 15,0 5 0-15,-5-5 0 0,5 4-9 0,0-4 0 16,9 1 9-16,-9-1-9 0,0-4 0 0,0 4 0 0,4-8 0 15,0 5 8-15,-4-9-8 0,5 4 0 0,8-4 0 0,-4-8 0 16,0 0 0-16,-4 12 0 0,-1-8 0 0,5-4 0 16,0 0 0-16,0 0-16 0,0 0 4 0,0 0 0 15,9-4-25-15,-4 0-6 16,-1-4-1-16,1-4 0 0,0 4-136 16,-1-4-27-16</inkml:trace>
  <inkml:trace contextRef="#ctx0" brushRef="#br0" timeOffset="402.688">2686-1154 403 0,'0'0'36'0,"0"0"-36"0,0-8 0 0,0 8 0 0,4-12 112 0,-4 4 15 15,0 8 3-15,5-8 1 0,4 0-44 0,-4-1-9 16,-5 1-2-16,4 0 0 0,5 0-5 0,-4 0-2 15,-5 0 0-15,0 0 0 0,0 8-4 0,9-4-1 16,-9 4 0-16,0 0 0 0,0 0-12 0,0 0-2 16,0 0-1-16,0 0 0 0,-5-8-6 0,5 8-2 15,0 0 0-15,0 0 0 0,0 0-8 0,0 0-1 16,0 0-1-16,0 0 0 0,14 8-7 0,-5 0-2 0,0-4 0 16,5 4 0-16,4-4 1 0,-4 0 0 15,-1 0 0-15,1 4 0 0,9 0-3 0,-10-4-1 0,-3 5 0 16,3-1 0-16,5 0 0 0,1-4 0 0,-1 4 0 15,-4 0 0-15,-5-4-5 0,0 4-1 0,9 0 0 16,-9-4 0-16,-9-4-2 0,14 8-1 0,4 0 0 0,-4 1 0 16,-14-9-10-16,13 8 10 0,1-4-10 15,0 4 10-15,-1-4-10 0,-13-4 0 0,0 0 9 0,9 8-9 16,5-4 0-16,-14-4 8 0,0 0-8 0,0 0 0 16,14 4 0-16,-14-4-15 0,0 0 3 0,0 0 0 15,0 0-109-15,0 0-22 16,0 0-4-16,0 0-788 0</inkml:trace>
  <inkml:trace contextRef="#ctx0" brushRef="#br0" timeOffset="1094.116">4507-1449 345 0,'0'0'31'0,"0"0"-31"16,0 0 0-16,0 0 0 0,0 0 125 0,-9-8 19 16,9-1 4-16,0 9 1 0,-9-8-71 0,4 0-14 15,-4 0-4-15,9 8 0 0,0 0 6 0,0-8 1 16,-5 0 0-16,5 8 0 0,0 0-11 0,0 0-3 15,0 0 0-15,0 0 0 0,0 0-12 0,-9 0-2 16,-4-4-1-16,13 4 0 0,0 0-6 0,-9 12-2 16,4-4 0-16,-4 0 0 0,0 4-4 0,0 1-1 15,0-1 0-15,4 4 0 0,1 0-6 0,-1 0-2 16,-4 0 0-16,4 9 0 0,1-1-8 0,-5 0-1 16,9 1-8-16,-5-1 12 0,-4 4-12 0,4 1 11 15,5-5-11-15,-4 0 10 0,-1-4 3 0,5 5 1 16,-4-9 0-16,4 0 0 0,0 0-14 0,-5-4 0 0,5-12 0 0,0 0 0 15,0 0 13-15,-4 8-3 0,4-8-1 0,0 0 0 16,0 0-9-16,0 0-12 0,4 9 2 0,-4-9 1 31,0 0-56-31,0 0-11 0,5-9-3 0,-1 1-473 0,1 0-94 0</inkml:trace>
  <inkml:trace contextRef="#ctx0" brushRef="#br0" timeOffset="1455.946">4461-1502 115 0,'0'0'0'0,"0"0"10"0,0 0-10 0,0 0 0 15,0 0 0-15,0 0 0 0,-9 4 257 0,9-4 50 16,0 0 9-16,0 0 3 0,0 0-189 0,0 0-38 15,0 0-7-15,0 0-1 0,0 0-31 0,0 0-5 16,9 0-2-16,5 4 0 0,0 0 0 0,-1 0 0 16,1 0 0-16,0 4 0 0,4 0-5 0,0 1-1 15,-4-1 0-15,-1 4 0 0,6 0-8 0,-1 0-1 16,-9 0-1-16,9 0 0 0,-4 5 1 0,-1-5 0 16,1 4 0-16,0-4 0 0,-5 0-11 0,5 4-3 15,-5-4 0-15,4 1 0 0,-4-1-4 0,1 0-1 0,-1 0 0 16,-5 0 0-16,5 0-12 0,-4-4 0 0,4-4 8 15,0 1-8-15,-9-5 0 0,5 8 8 0,-5-8-8 16,0 0 0 0,9 4-80-16,-5-4-21 0,5-4-5 0,-4 4-845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44.0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-623-3002 1375 0,'0'0'60'0,"0"0"14"15,0-8-59-15,0 0-15 0,4-4 0 0,1 4 0 0,-1-4 50 0,1 0 7 16,4 0 2-16,-4-5 0 0,4 5-48 0,0-4-11 15,-5 0 0-15,1 4 0 16,4-4-24-16,-5 3-5 0,1-3-1 0,0 0 0 16,-1-4-42-16,1 4-8 0,-1-5-1 0,1 5-493 0</inkml:trace>
  <inkml:trace contextRef="#ctx0" brushRef="#br0" timeOffset="794.982">-496-3491 576 0,'0'0'51'0,"5"-8"-41"16,-1 4-10-16,-4-8 0 0,5 3 106 0,-1 1 19 0,-8 0 4 15,8 0 1-15,-4 0-81 0,5 0-16 16,-5 8-3-16,0 0-1 0,0-8-20 0,0 8-9 0,0-8 8 16,0 8-8-16,0 0 16 0,0-8-1 0,-5 0-1 0,5 8 0 15,0 0 9-15,0 0 1 0,0 0 1 0,0 0 0 16,0 0 7-16,0 0 2 0,-9 0 0 0,0 0 0 16,0 4 9-16,0 0 1 0,0 4 1 0,0 0 0 15,0 0-1-15,-1 0 0 0,6 0 0 0,-5 0 0 16,4 4-8-16,1-4-1 0,-5 5-1 0,4-1 0 15,1-4-7-15,4 4-2 0,-5 4 0 0,5-4 0 16,-5 0-2-16,1-3-1 0,4 3 0 0,0 4 0 16,0-4-10-16,0 0-1 0,0 4-1 0,0-4 0 15,4 5-10-15,-4-5 0 0,5-4 9 0,-5 0-9 16,9 0 0-16,-9-8 0 0,0 0 0 0,9 4 0 16,0 0 0-16,-9-4 8 0,9 0-8 0,-9 0 0 15,14 0 8-15,-5 0-8 0,5-8 10 0,-5 4-10 16,5-4 20-16,-5 4-3 0,4-4 0 0,-4 0 0 15,1-4 3-15,-1-1 1 0,4 1 0 0,-4 0 0 16,1-4-8-16,-1 0-1 0,0 0-1 0,-5 3 0 0,1-3-11 16,-1 0 12-16,-4 4-12 0,5-4 12 0,-5 4-12 0,-5-1 10 15,1-3-10-15,-1 4 10 0,1 0-10 0,-5 0 12 16,0 0-12-16,-1 4 12 0,1 0 0 16,-4-1 0-16,4 5 0 0,-1 0 0 0,1 0-4 0,5 4-8 15,-10-4 12-15,10 4-4 0,-10 4-8 0,9 4 0 16,-8-4 0-16,4 9 0 0,4-5 0 0,-4 4 0 15,-5 0 0-15,5 4 0 0,5 4 0 0,-1-3 0 16,1 3 0-16,-6 0 0 0,6 0 0 0,-1-4 0 16,5-3 0-16,0-1 0 0,0 0 0 0,5 0 0 15,-1 0 0-15,-4-12 0 0,0 0 0 0,0 0-9 16,0 0 9-16,10 8 0 0,-10-8 0 0,0 0 0 0,13-4 0 16,-4 0 0-16,5 0 0 0,-5 0 0 0,0-4 12 15,0 4-3-15,0-8 8 0,0 0 2 0,-4-1 0 0,4 1 0 16,-4 0-1-16,-1 0 0 0,1-4 0 0,-1 0 0 15,-4 0-2-15,5-1 0 0,-5 5 0 0,-5-4 0 16,5 4-6-16,-4 0-2 0,4 0 0 0,-5-1 0 16,-4 1-8-16,5 0 10 0,-6 4-10 0,1 4 10 15,0-4-10-15,5 8 0 0,-5 0 0 0,-1 0 8 16,1 0-8-16,0 8 0 0,0-4 0 0,0 8 0 16,5 0 0-16,-6 0 0 0,1 9 0 0,0-5 0 15,5 0 0-15,4 4 0 0,-5 1 0 0,5-5 0 16,0-4-10-16,0-4 10 0,0-8 0 0,0 0-9 15,0 0 9-15,9 8 0 0,-9-8 0 0,14 4 0 16,-14-4 0-16,9 0 0 0,0-4 0 0,5 0 0 16,-5 0-54-16,-9 4-9 15,4-8-1-15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41.83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4625 114 1576 0,'-13'0'70'0,"13"0"14"0,-5 4-67 0,5-4-17 16,0 0 0-16,0 0 0 0,0 0 12 0,0 0-2 16,0 0 0-16,0 0 0 0,-4-8-10 0,4 0 0 0,0 0 9 0,0-5-9 15,0-3-12-15,0 0-6 0,0-4-2 0,4-4-448 31,1-5-91-31</inkml:trace>
  <inkml:trace contextRef="#ctx0" brushRef="#br0" timeOffset="171.025">4548-1040 864 0,'-5'-8'76'0,"1"4"-60"0,-5-8-16 0,4 0 0 16,1 4 145-16,-1-4 27 0,0 0 4 0,5-1 2 15,-4 5-141-15,4-4-28 0,0-4-9 0,0 4 0 16,-5 0 0-16,5-4-14 0,0 3 2 0,-4-7 0 16,4 4-128-16,-5-4-26 0</inkml:trace>
  <inkml:trace contextRef="#ctx0" brushRef="#br0" timeOffset="343.4917">4443-1671 576 0,'-13'-8'25'0,"8"4"6"0,0 4-31 0,-4-4 0 15,0-4 0-15,0 4 0 0,5-4 261 0,-6 0 47 16,6-5 8-16,-5 5 3 0,0-4-244 0,4 0-49 16,-4 0-10-16,4-4-1 0,5 4-23 0,-4-5-5 15,-1-3-1-15,1 0 0 16,-1 0-104-16,5-1-21 0,-4 1-4 0,-1-4-1 0</inkml:trace>
  <inkml:trace contextRef="#ctx0" brushRef="#br0" timeOffset="515.8869">4234-2306 633 0,'0'0'56'0,"0"0"-44"0,-5-8-12 0,1-5 0 16,-1-3 174-16,5 4 33 0,-4 0 6 0,4 0 2 16,0 0-99-16,0 0-19 0,-5 3-4 0,5-3-1 15,-5 0-58-15,5-4-12 0,5 4-2 0,-5 0-1 16,0-4-27-16,0-1-6 0,0 1-1 0,0 4 0 31,0-8-53-31,0 4-10 0,0-1-2 0,0 1-391 0,5 4-77 0</inkml:trace>
  <inkml:trace contextRef="#ctx0" brushRef="#br0" timeOffset="1084.752">4175-2735 230 0,'0'0'20'0,"0"0"-20"0,0 0 0 0,0 0 0 16,0 0 250-16,0 0 46 0,-5 4 8 0,-4 0 3 15,0 0-165-15,4 4-33 0,-4 0-6 0,5-4-2 16,-6 4-37-16,6 0-8 0,-5 0-2 0,4 0 0 0,5 5-31 0,-4-5-7 16,-1 4 0-16,5 0-1 0,-4 0-15 0,4 0 0 15,0 4 0-15,-5-3 0 0,5 3 0 0,0 4 0 16,0-8 0-16,5 4 0 0,-5 1 0 0,4-1 0 15,-4-4 0-15,5 0 0 0,-1-4 0 0,1 0 0 16,-5-8 0-16,0 0 0 0,0 0 0 0,9 8 8 16,-9-8-8-16,9 0 0 0,-9 0 17 0,9 0 1 15,5-4 0-15,-5 0 0 0,0 0 13 0,0-4 2 16,0-4 1-16,0 4 0 0,0-4-5 0,1 0-1 16,-6-1 0-16,5 1 0 0,-4 0-10 0,-1-4-2 15,1 4-1-15,-5 0 0 0,4 0-3 0,-4-1-1 16,0-3 0-16,0 4 0 0,-4 0-3 0,-1 0-8 15,-4 4 12-15,0-4-4 0,5 3 5 0,-10-3 1 16,5 8 0-16,-5 0 0 0,5 0-4 0,-5 4-1 16,1 0 0-16,4 4 0 0,-5 0 0 0,0 0 0 0,5 4 0 15,-4 5 0-15,3-1-9 0,1 0 0 0,5 4 0 0,-5 0-11 16,4 4 11-16,1 1 8 0,4-1-8 16,0 0 11-16,0 4-11 0,0-3-11 0,4-5 3 0,1-4 0 15,-1 0 8-15,1 0 0 0,4 0-9 0,-5-4 9 16,6 1 0-16,-10-9 15 0,0 0-3 0,13 0 0 15,-4 0-12-15,5-4 0 0,-5-1 0 0,0 1-10 16,5-4 20-16,-5 0 4 0,0 4 1 0,5-4 0 16,-5-4-3-16,4 0 0 0,-3-4 0 0,-1 4 0 15,4-1 1-15,-4-3 0 0,1 4 0 0,-1 0 0 16,0-4 10-16,-5 4 1 0,-4 3 1 0,5-3 0 16,-5-4-25-16,-5 8-11 0,1-4 1 0,-1 4 0 15,-4 0 10-15,0 0 8 0,-5 4-8 0,5 0 11 16,-4-1-11-16,-1 5 0 0,0 0 0 0,5 5 0 0,-5-1 0 15,5 4 0-15,-4 0 0 0,-1 4 0 0,-4 0 8 16,9 4-8-16,0-4 12 0,0 1-4 0,4-1-18 0,0 0-4 16,-4-4-1-16,9-8 0 15,0 12-69-15,0-12-15 0,0 0-2 0,0 0-627 16,0 0-126-16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40.0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3100 308 1036 0,'9'-4'92'0,"-9"-8"-73"0,-4-4-19 0,8-5 0 16,5 1 67-16,-4 0 9 0,-10-4 3 0,1-1 0 15,4-3-69-15,0 0-10 0,-5-5-9 0,-4 5 9 32,-5-4-42-32,10-1-1 0,-5-3 0 0,-5-5-315 0,-4 5-63 0</inkml:trace>
  <inkml:trace contextRef="#ctx0" brushRef="#br0" timeOffset="133.541">2827-1088 1602 0,'0'-20'71'0,"-5"12"14"0,-4-5-68 0,0 1-17 0,5 0 0 0,-1-4 0 0,0 4 23 16,1 0 1-16,4-5 0 0,-5 5 0 0,5-4-36 0,-4-4-8 15,-1 4 0-15,1-5-1 16,8 1-81-16,-8-4-16 0,-1 4-3 0</inkml:trace>
  <inkml:trace contextRef="#ctx0" brushRef="#br0" timeOffset="311.003">2649-1918 864 0,'5'-4'76'0,"-1"0"-60"15,-8-8-16-15,4 4 0 0,-5 4 121 0,5-4 22 0,0 0 4 0,-4 0 1 16,-1-1-109-16,1 5-22 0,4-8-4 0,-5 8-1 16,-4-4-12-16,4 0-8 0,5 0 8 0,-4-4-13 31,-1-4-29-31,1 3-6 0,-1-3 0 0,1 0-532 0</inkml:trace>
  <inkml:trace contextRef="#ctx0" brushRef="#br0" timeOffset="1201.409">2617-2598 172 0,'0'0'16'0,"0"0"-16"16,0 0 0-16,0 0 0 0,-9-4 200 0,9 4 38 15,0 0 7-15,0 0 2 0,-9 0-103 0,9 0-21 16,0 0-4-16,0 0-1 0,0 0-23 0,0 0-5 16,0 0-1-16,0 0 0 0,0 0-35 0,0 0-7 15,-9 0-2-15,9 0 0 0,0 0-28 0,0 0-5 16,-4 8-2-16,-5 0 0 0,-1 1-10 0,1 3 0 15,9 0 0-15,-9 4 8 0,0 4-8 0,0 1 0 16,9 3 0-16,0-4 0 0,-5 4 0 0,1-3 0 16,8 3 0-16,1-4 0 0,0 0-10 0,-1-4 10 15,1 1 0-15,8-5-9 0,1-4 9 0,0 0 0 16,-14-8 0-16,0 0 0 0,9 8 0 0,0-4 0 16,-9-4 0-16,0 0 0 0,13-4 19 0,-3 0 2 15,-1 0 1-15,0-4 0 0,0 0 0 0,0 0 0 16,5-4 0-16,-10-1 0 0,1 1-7 0,-1 0-2 0,10 0 0 15,-9-4 0-15,-1 0-13 0,1-1 11 16,-1-3-11-16,1 4 10 0,-1 0-10 0,-4 0 8 0,0-1-8 16,-4 1 8-16,4 4-8 0,-5-4 8 0,-4 4-8 0,5 0 8 15,-6 0 1-15,6 3 0 0,-10 1 0 0,5 0 0 16,0 4 5-16,0 4 1 0,0 0 0 0,0 0 0 16,-5 4-5-16,5 0-1 0,9-4 0 0,-9 8 0 15,-5 0-9-15,5 5 0 0,9 3 0 0,-4 4 0 16,-1-4 0-16,0 4 0 0,1 1 0 0,8 3 0 15,1-4 0-15,0-4 0 0,-5 1 0 0,9-1 0 16,0-4 0-16,0 4 0 0,-9-8 0 0,0-8 0 16,13 8-8-16,-13-8 8 0,0 0 0 0,0 0 0 15,10 8 0-15,-1-8 0 0,0-8 0 0,0 4 0 16,-5-4 0-16,6 0 12 0,-1 0-4 0,0-4 0 0,-5 0 8 16,1-5 0-16,4 1 1 0,0 0 0 0,-9-4-1 15,0 4-1-15,5-5 0 0,-1 5 0 0,1 0 5 0,-5 0 2 16,-5 0 0-16,1-5 0 0,4 9-2 15,-5-4-1-15,-4 4 0 0,0 0 0 0,4 0-11 0,1 4-8 16,-10-5 9-16,5 5-9 0,-5 4 0 0,5 0 8 16,5 4-8-16,-10 0 0 0,0 4 0 0,5 4 0 15,0 1 0-15,5 3 0 0,-10 0 0 0,5 4 0 16,4 4 0-16,1 0-10 0,-5 1 10 0,4 3 0 16,1 4 0-16,4 1-8 0,4-9 8 0,-4 0-8 15,0-4 8-15,5 0-8 0,4-3 8 0,-9-13 0 16,0 0 0-16,0 0 0 0,9 4 0 0,-9-4 0 0,0 0 0 15,9 0 0-15,0-4 16 0,0-4 4 0,5-1 2 16,-10 1 0-16,5-4-14 0,-4 0-8 0,9-4 10 16,-10 0-10-16,1 0 16 0,-1 3-2 0,1-3-1 0,-5 0 0 15,0 0-3-15,0 4-1 0,0 0 0 0,0 3 0 16,0 1-9-16,0 0 0 0,-5 4 0 0,-4 0-11 31,9 4-58-31,0 0-12 0,-9-8-3 0,5 4-693 0,4 4-139 0</inkml:trace>
  <inkml:trace contextRef="#ctx0" brushRef="#br0" timeOffset="445.604">2586-2420 345 0,'0'0'31'0,"0"0"-31"0,0 0 0 0,0 0 0 16,-9-4 217-16,9 4 38 0,0 0 7 0,0-8 2 16,-5 0-202-16,5 4-40 0,0-4-8 0,0 0-2 15,5 0-22-15,-5 0-5 0,0 0-1 0,9-4 0 16,-5-1-40-16,5 5-8 15,-9-4-1-15,0 4-275 0,9 0-56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58.0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51 2651 115 0,'0'0'10'0,"0"0"-10"0,0-9 0 0,-5 1 0 15,5 0 36-15,-4-4 6 0,-1 0 1 0,1 0 0 16,4 4 1-16,0 0 1 0,-5 0 0 0,1-1 0 15,4 9 24-15,0 0 5 0,0 0 1 0,0 0 0 16,0 0-10-16,0 0-1 0,-5 0-1 0,5 0 0 16,0 0-34-16,0 0-6 0,0 0-2 0,0 0 0 15,0 0-9-15,0 0-3 16,0 0 0-16,0 0 0 0,0 0-9 0,0 0 0 0,0 0 0 0,0 0 8 0,-9 5-8 16,9-5 0-16,0 0 0 0,0 0 0 0,0 0 0 0,0 0 0 15,-5 8 0-15,5-8 8 0,-4 8-8 0,4-8 0 16,0 8 9-16,0-8-9 0,0 0 24 0,0 0 0 15,-5 8 0-15,5-8 0 16,0 0 6-16,0 0 2 0,0 0 0 0,0 0 0 0,0 0-5 0,0 0-1 16,0 0 0-16,0 0 0 0,0 0 4 0,5-8 1 15,-5 0 0-15,4 0 0 0,-4 0-15 0,0-5-2 16,0 5-1-16,5-4 0 0,-5 4-13 0,4-4 11 16,-4 0-11-16,5 0 10 0,-5-1 0 0,5 1 0 0,-1 0 0 0,1-4 0 15,-1 0-2-15,-4-4-8 0,0 3 12 16,9-3-4-16,-4-4-8 0,4 4 0 0,-4-5 9 0,-1 1-9 15,5-4 0-15,-4 3 8 0,4-3-8 0,-5 4 0 16,1 0 0-16,4-1 9 0,-4 1-9 0,-1 0 0 16,5-1 30-16,0 1-1 0,-4-4 0 0,-1 0 0 15,6-1-29-15,-6 9-15 0,5-4 2 0,-4-5 0 16,4 5 13-16,-5 0 8 0,1-5 0 0,4 1-8 16,-4 4 8-16,4-5-8 0,-5-3 0 0,5 4 0 15,-4-1 9-15,0 5-1 0,-1 0-8 0,1 0 12 16,-1-5-3-16,5 5-1 0,-4 0 0 0,-1-1 0 15,1 5 0-15,0-8 0 0,-1 8 0 0,1-5 0 16,4 5-8-16,-5 0 8 0,1-4-8 0,-1 3 8 16,1 1 0-16,4 0-8 0,-4 4 12 0,-1 0-4 15,1-1-8-15,-1-3 0 0,1 4 0 0,-1-4 0 0,1-5 0 16,-1 5 8-16,6 0-8 0,-6 0 0 0,1-1 0 16,-1-3 0-16,1 0 0 0,-1 4 0 0,5-1 0 0,-4-3 0 15,4 4 0-15,-4 0 0 0,-1-1 0 0,1 5 0 16,-1 0 0-16,5-4 0 0,1 4 0 0,-6-1 0 15,5 1 0-15,-4 4 0 0,-1-8 17 0,1 8-1 16,-1-4-1-16,5 3 0 0,-4-3 1 0,0 4 1 16,-5-4 0-16,9 0 0 0,-5-5-17 0,5 5 0 15,-4 0 0-15,-1 0 0 0,1 0 0 0,4 0 0 16,-4-5 0-16,-1 5 0 0,5-4 0 0,0 0 0 16,-4-1 0-16,0-3 0 0,4 4 0 0,-5 0 0 15,5-1 0-15,-4 5 0 0,-5-4 0 0,9 4 0 16,0 0 0-16,0-1 0 0,-9 5 0 0,5 0 0 0,4-4 0 15,0 8 0-15,0-4 0 0,-4 0 0 16,-1-1 0-16,-4 1 0 0,5 0 0 0,-5 0 0 0,0-4 0 16,4 4 0-1,-4-4-40-15,5-1-4 0,-1 1-2 0,-4 0-505 0,-4 0-101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3:54.81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1738 73 874 0,'-9'-4'39'0,"5"4"8"0,4 0-38 0,-9 4-9 0,4-4 0 0,1 0 0 16,-1 0 63-16,0 0 10 0,5 0 3 0,-4 0 0 15,4 0-15-15,-5 0-2 0,1 0-1 0,-1 4 0 0,5-4-27 0,0 0-6 16,0 0-1-16,0 0 0 0,0 0-7 15,0 0-1-15,0 0-1 0,0 0 0 16,0 0 8-16,0 0 1 0,0 0 1 0,0 0 0 0,0 0-25 16,0 0 8-16,0 0-8 0,0 0 0 0,0 0 0 0,0 0 0 15,0 0 0-15,0 0 0 0,0 0 0 0,0 0 0 16,0 0 0-16,0 0 0 0,0 0 0 0,0 0-14 16,0 0 5-16,0 0 1 0,0 0 8 0,0 0 0 15,0 0 0-15,0 0 0 0,0 0 0 0,0-4-15 16,0 0 3-16,-4 0 0 0,4 0 12 0,-9 4 0 15,9-4 0-15,-5 4 0 0,5 0 0 0,0 0 0 16,-9 0 9-16,9 0-9 0,-5 0 27 0,5 0-1 16,-4 0 0-16,4 0 0 0,-5 0 6 0,-4 0 0 15,9 0 1-15,0 0 0 0,0 0-3 0,0 0-1 0,-4 4 0 0,4-4 0 16,0 0-7-16,0 0-2 0,0 0 0 0,0 0 0 16,0 0-4-16,0 0 0 0,0 0-1 0,0 0 0 15,0 0 5-15,0 0 2 0,0 0 0 0,0 0 0 16,0 0 5-16,9-4 1 0,0 0 0 0,-9 4 0 15,0 0-12-15,9-5-1 0,0 1-1 0,-9 4 0 16,0 0-4-16,0 0-1 0,9-4 0 0,0 0 0 16,-9 4-9-16,9-8 0 0,0 4 0 0,1 0 0 15,-1 0 0-15,0 4 0 0,0-4 0 0,-9 4 0 16,13-4 0-16,-13 4 0 0,10-4 0 0,-10 4 0 16,9 0 8-16,-9 0 4 0,0 0 0 0,13-4 0 15,-13 4-4-15,0 0-8 0,0 0 12 0,9 0-4 0,-9 0-8 16,0 0 12-16,0 0-12 0,0 0 12 0,0 0 0 0,0 0 1 15,0 0 0-15,0 0 0 0,0 0 4 0,0 0 1 16,0 0 0-16,0 0 0 0,0 0-6 0,-4 8-2 16,-5-4 0-16,-5 4 0 0,5-4-10 0,-5 4 10 15,-4-4-10-15,0 4 10 0,0 5-10 0,4-5 8 16,-4 0-8-16,0 0 8 0,-5 0-8 0,0 0 0 16,5 4 0-16,-9 0 8 0,4 0-8 0,-4 5 0 15,4-5 0-15,-5 4 0 0,1-4 0 0,-5 4 0 16,0-4 8-16,-4 5-8 0,0 3 0 0,-5-4 0 15,4 4 9-15,-8 1-9 0,-10-1 0 0,14-4 8 16,5 0-8-16,-1 4 0 0,-4 1 0 0,-4-1 8 16,8 0-8-16,1-4 0 0,-1 4 0 0,1-3 8 15,0-1-8-15,8-4 0 0,5 0 0 0,-8-4 0 0,-6 4 0 16,5-4 8-16,0 1-8 0,1-5 0 0,-6 4 0 16,-4 0 0-16,0 0 0 0,5-4 0 0,8 0 0 15,-3 0 8-15,-6 0-8 0,5 0 0 0,10 4 0 0,-6-4 8 16,-4 0-8-16,10 0 0 0,3 0 0 0,1 0 0 15,0 1 0-15,0-1 12 0,4-4 0 0,5 4-1 16,9-4-11-16,-14 0 10 0,5 0-10 0,9 0 10 16,0 0-10-16,0 0 0 0,0 0 0 0,0 0 0 15,0 0 0-15,0 0 0 0,0 0-12 0,0 0 12 16,0 0-29-16,0 0 1 16,9-13 1-16,-4 5 0 0,-5 8-35 0,4-8-7 15,10-4-2-15,-5 4 0 0,-9 8-150 0,9-4-31 16</inkml:trace>
  <inkml:trace contextRef="#ctx0" brushRef="#br0" timeOffset="502.7">992 202 1335 0,'0'0'59'0,"0"0"13"0,0 0-58 0,0 0-14 0,-5-8 0 0,5 4 0 15,0 4 71-15,0 0 11 0,-4-8 2 0,-1 4 1 16,5 4 18-16,0 0 3 0,-9-4 1 0,4 4 0 15,-4 4-35-15,9-4-6 0,-4 4-2 0,-10 0 0 16,0 0-46-16,10 4-10 0,4-8-8 0,-9 8 12 16,0 4-3-16,0 1 0 0,4-1 0 0,5 0 0 15,-5-4-9-15,1 4 12 0,4 0-12 0,0 0 12 16,9-4-12-16,-9-8 0 0,0 13 0 0,9-5 8 16,5 0-8-16,-5 0 0 0,-9-8 9 0,9 8-9 15,5-4 14-15,-1 0-2 0,6 0 0 0,-6 4 0 16,1 0-3-16,4-4-1 0,5 4 0 0,0-3 0 15,4 3-8-15,-4 0 8 0,-1 4-8 0,1-4 8 0,0 4-8 0,-5-4 0 16,0 4 9-16,5-4-9 0,-5 0 0 0,1 1 8 16,-1-1-8-16,-5 0 0 0,1 0 8 0,0 0-8 15,-5-4 8-15,5 0-8 0,-5 0 0 16,0 0 9-16,-9-4-9 0,0 0 0 0,0 0 8 0,0 0-8 16,0 0 0-16,0 0 0 15,0 0-20-15,0 0-12 0,0 0-1 0,0 0-683 16,-9-4-137-16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59.31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124 1007 738 0,'0'0'32'0,"0"0"8"0,0 0-32 16,0 0-8-16,0 0 0 0,0 0 0 0,0 0 26 0,0 0 4 15,0 0 1-15,0 0 0 0,0 0 24 0,0 0 5 16,0 0 0-16,0 0 1 0,0 0-7 0,0 0-2 16,0 0 0-16,0 0 0 0,0 0-15 0,0 0-3 15,0 0-1-15,0 0 0 0,0 0-3 0,0 0-1 16,9 5 0-16,-9-5 0 0,9 0-1 0,-5 4-1 0,-4-4 0 0,10 0 0 15,-1-4 1-15,0-1 0 16,0 5 0-16,0-4 0 0,5 0-12 0,-5-4-1 0,0 8-1 0,0-8 0 16,0 4 22-16,0-4 4 0,5-4 0 0,-5 8 1 15,5-4-19-15,-5-4-4 0,4-1-1 16,-4 1 0-16,5 0-3 0,-5 4-1 0,0-4 0 0,0 0 0 16,5 0-13-16,-5 0-8 0,0-5 8 15,0 5-13-15,1 0 45 0,-1 0 8 0,-5 4 3 0,5-4 0 16,0 4-27-16,-4-5-6 0,0 5-1 0,-1 0 0 15,1 0 0-15,-1 0 0 0,5 0 0 0,-9 8 0 16,0-8-9-16,0 8 0 0,0 0 9 0,0 0-9 16,5-4 8-16,-5 4-8 15,0 0 10-15,0 0-10 0,0 0 0 0,0 0 0 0,0 0 0 0,0 0-10 16,0 0 20-16,0 0 4 0,0 0 1 0,0 0 0 16,0 0-15-16,0 0 0 0,0 0 0 0,0 0 0 0,0 0 0 0,0 0-20 15,0 0 4-15,0 0 0 0,0 0 25 0,0 0 6 16,0 0 1-16,0 0 0 0,0 0-16 0,0 0 0 15,0 0 0-15,0 0 0 0,0 0-12 0,0 0-3 16,0 0 0-16,0 8 0 0,0-8 27 0,0 0 6 16,0 0 1-16,0 0 0 0,0 0-31 0,0 12-5 15,0-12-2-15,0 8 0 0,0-8 19 0,0 12 0 16,0-12 0-16,0 0 0 0,0 0 27 0,0 8 9 16,0-8 1-16,0 0 1 0,0 13-22 0,0-13-5 15,4 12-1-15,-4-4 0 0,0 4 2 0,5-4 0 16,-1 4 0-16,-4 0 0 0,0-4-12 0,0 5 8 15,5-1-8-15,-5 0 8 0,5 4-8 0,-1 0 12 0,-4-4-12 16,5 0 12-16,-1 5-12 0,1-5 0 16,-1 0-12-16,-4 4 12 0,5-4 0 0,-1 4 0 0,-4-3 0 15,5-1 0-15,0 4 0 0,-5-4 0 0,0 0 0 0,0-4 0 16,0-8 0-16,4 12 0 0,-4 1 0 0,0-1 0 16,0-12-11-16,0 0 11 0,0 0-8 0,0 0 8 31,0 0-171-31,0 0-29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3:51.47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410 478 230 0,'0'0'20'0,"0"8"-20"0,0 4 0 0,0-4 0 0,0 0 194 0,5 4 34 16,-1-4 8-16,1 1 0 0,-5-9-143 0,4 12-29 15,-4-12-5-15,5 8-2 0,-5-8-7 0,0 0-2 16,0 0 0-16,4 8 0 0,-4-8 4 0,0 0 1 16,0 0 0-16,0 0 0 0,0 0 6 0,0 0 1 15,0 0 0-15,0 0 0 0,0 0-1 0,0 0 0 0,0 0 0 0,0 0 0 16,-9 0-11-16,5 0-1 0,4 0-1 0,-9-4 0 15,-5-4-17-15,5 0-3 0,0 0-1 0,-5-1 0 16,5-3 3-16,-5-4 0 0,1 0 0 0,-1 0 0 16,0-5-9-16,-4 1-2 0,5 0 0 0,-6-4 0 15,1-1-4-15,0 1-1 0,0 0 0 16,-5 4 0-16,5-1-4 0,0 5 0 0,-1 4-8 16,-3-4 12-16,8 4-3 0,-4 0-1 0,4 8 0 15,0 0 0-15,1-5 2 0,4 5 0 0,4 0 0 0,-4 0 0 16,4 4-1-16,5 0 0 0,0 0 0 0,0 0 0 15,0 0-9-15,0 0 0 0,0 0 0 0,0 0 0 16,14-4 0-16,9 0 0 0,-5 0 0 0,-4 0 8 16,8-4 0-16,-3 0-8 0,-1 4 12 0,5-4-4 15,-1 0-8-15,1 0 8 0,-5-5-8 0,5 5 8 16,-5 0-8-16,1 0 0 0,-1 0 0 0,0 0 8 0,0 0-8 16,0 0 10-16,-4 0-10 0,4 0 10 0,-4 4-10 15,-5-5 0-15,5 5-12 0,-1 0 12 16,-4 0-85-16,1-4-10 0,-10 8-1 0,0 0-650 15,0 0-130-15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5:24.246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8708 103 424 0,'-22'9'19'0,"12"-5"4"0,-8 0-23 0,0 0 0 0,4-4 0 16,-8 4 0-16,-1-4 51 0,-4 0 5 0,8 0 2 0,1 4 0 15,-5-4-28-15,1-4-6 0,-1 4 0 0,5-4-1 16,-5 4-23-16,0 0 8 0,0-4-8 0,5 0 0 15,0 0 0-15,-5 0 0 0,9-1 0 0,-4 1 0 16,0 4 31-16,-5-4 1 0,0 0 1 0,1-4 0 16,4 4 3-16,-5 4 1 0,0 0 0 0,0-4 0 15,0 0-5-15,1 4-2 0,-6-4 0 0,6 0 0 16,-1 4 6-16,0 0 2 0,0-4 0 0,1 4 0 16,-6-4-21-16,5 4-4 0,1-4-1 0,3 4 0 15,-8 0-12-15,9 0 11 0,-5 0-11 0,0 0 10 16,1 0-10-16,-1 0 0 0,0 0 0 0,0 0 0 15,5 0 0-15,0-4 0 0,-5 0 0 0,0 4 0 16,1-4-16-16,-1 0 5 0,5 0 1 0,-5 0 0 16,0 0 10-16,0 0 0 0,1 4 0 0,-1 0 0 0,0 0 20 15,-4 0 5-15,-1 0 2 0,1 0 0 0,0 4-7 0,0-4-2 16,4 4 0-16,-5 0 0 0,1-4-2 0,0 0-1 16,-1 4 0-16,6-4 0 0,-1 0-15 0,0 0 0 15,0-4 0-15,1 4 0 0,-1-4-12 0,0 0 2 16,0 4 0-16,1-4 0 0,-1-1 10 0,5 1-10 15,-10 0 10-15,6 0-10 0,-1 4 25 0,-5 0 5 16,6 0 0-16,-1 0 1 0,-4-4 2 0,-1 8 0 16,1-4 0-16,0 4 0 0,-5-4 5 0,4 4 0 15,1-4 1-15,0 4 0 0,0 1 4 0,-5-1 1 16,4-4 0-16,6 4 0 0,-1-4-14 0,0 4-2 16,-4-4-1-16,4 0 0 0,0 0-7 0,0 0-2 0,5-4 0 15,-5 4 0-15,5 0-8 0,-4 0 12 0,-1 0-12 16,0 0 12-16,5 0-12 0,0 0 0 0,-14-4 9 15,4 4-9-15,10 4 11 0,-5-4-3 0,-13 0 0 0,13 0 0 16,0 4-8-16,1 0 0 0,-10-4 0 0,4 4 0 16,-3-4 0-16,3 0 0 0,1 0 0 0,0 0 0 15,-5 0 0-15,4-4 0 0,6 4 0 0,-1 0 0 16,-9 0-9-16,5 0 9 0,4 0-12 0,0 0 12 16,0 0-12-16,1 4 12 0,-10-4-12 0,5 4 12 15,4-4-14-15,-5 4 4 0,-3-4 1 0,3 0 0 16,5 0 9-16,1 4 0 0,-6-4 0 0,-3 4 0 15,-1-4 0-15,0 0 0 0,4 0 0 0,-8 0 0 16,0 0 0-16,4 0 0 0,4 0 0 0,-3 0 0 16,-6 0 0-16,1 0 9 0,8 4-9 0,1-4 10 15,-9 4-10-15,-1-4 8 0,10 0-8 0,-5 0 8 16,5 4-8-16,-5 0 0 0,-14-4 0 0,14 0 8 0,10-4-8 16,-6 4 0-16,-8 0-10 0,0 0 10 0,4 0-11 0,-5 4 11 15,1-4-12-15,-5 0 12 0,4 4-9 0,6 0 9 16,-10 0 0-16,4 0-9 0,-4 0 9 0,0 4 0 15,5 1 0-15,-1-1 0 0,-4 0 0 0,0 0 0 16,5 0 0-16,0 0 0 0,-5 0 0 0,0 0 0 16,0 0 0-16,4 0 0 0,-4 0 0 0,9 1 0 15,-4-1 0-15,0 0 0 0,4 0 0 0,0-4 0 16,0 4 0-16,0-4 0 0,-4 0 0 0,4 4-8 16,-5-4 8-16,1 4 0 0,4-4 0 0,0 4 0 15,0 1 0-15,0-5 0 0,1 4 0 0,-6 0 0 16,5 0 0-16,0-4 0 0,1 4 0 0,-1 0 0 0,4 0 0 15,1 0 0-15,-5 0 0 0,5 1-8 0,0-5 8 16,-5 0 0-16,4 0 0 0,1 0 0 0,0 0 0 16,-1 0 0-16,-3 0 0 0,3 4 0 0,-4-4 0 0,5 0 0 15,-5-4 0-15,5 4 0 0,0 0 0 0,-1 4 11 16,-4-4-11-16,5 0 0 0,-5 0 0 0,5 4 0 16,0 1 0-16,-5-1-11 0,0 4 3 0,0-4 0 15,0 4-3-15,0-4 0 0,0 4 0 0,0-4 0 16,-4 4-1-16,4 5 0 0,0-5 0 0,0 0 0 15,-4 0 12-15,4 4 0 0,0-4 0 0,0 5 0 16,0-5 0-16,5 0 0 0,-5 0 8 0,0 4-8 16,1-4 8-16,-1 5-8 0,0-1 10 0,0 0-10 15,0 4 12-15,5-4-3 0,-5-4-1 0,5 9 0 16,-1-1-8-16,1 0 0 0,-5-4 0 0,5 1 0 16,-1 7-12-16,-3-4 0 0,-1-4-1 0,0 5 0 0,5-1 4 15,-5-4 1-15,0 0 0 0,-5 4 0 0,5-3 8 16,1 3-13-16,-6 4 5 0,5-8 8 0,5 4-8 0,-5 1 8 15,5-1 0-15,0 4 0 0,-1-4 0 16,1 1 16-16,0-5-2 0,-1 8-1 0,5-8 5 0,1 5 1 16,-1-1 0-16,0 0 0 0,0 0-10 0,1 1-1 15,-1-1-8-15,0 4 12 0,5 0-1 0,0-3-1 16,-5-1 0-16,5 0 0 0,0 0-10 0,4 5 0 16,-4-5 9-16,-1 0-9 0,-3-4 0 0,8 4 0 15,0 1 0-15,1-1 0 0,-1 0 0 0,0 4 0 16,5 1 0-16,-4-5 8 0,-1 0-8 0,0 0 0 15,5 5 8-15,-4-1-8 0,-1 0 8 0,5 1-8 16,-5-5 8-16,5 4-8 0,0 0 0 0,0 1 0 0,0-5 0 16,0 4 0-16,-1 0 0 0,6 1 0 0,-1-5 0 15,-4 4 0-15,9 5 0 0,-4-5 0 0,-1 0 0 16,5-4 0-16,-4 5 0 0,-1-5 0 0,0 4 0 0,1 0 0 16,-1 1 10-16,1-5-2 0,4 4-8 0,0-4 12 15,0 1-2-15,0 3-1 0,0-4 0 0,-5 4 0 16,5-3-9-16,0 3 0 0,0-4 9 0,0 5-9 15,0-5 0-15,0 0 9 0,0 4-9 0,5-3 0 16,-5-1 0-16,4 0 0 0,-4 0 0 0,5 0 0 16,-5 1 0-16,0-1 0 0,4 0 0 0,1 0 0 15,0 1 0-15,-1-5 0 0,1 4 0 0,-1-4 0 16,1 0 0-16,-1 1 0 0,1 3 0 0,-1-4 0 16,6 4 0-16,-1-4 10 0,0 1-10 0,0 3 8 15,-5-4 4-15,6 4 0 0,-6-4 0 0,5 1 0 0,-4-1-12 16,4 0 8-16,-5 0-8 0,6-4 8 0,-1 9-8 15,0-9 0-15,0 4 0 0,5 0 0 0,-10-4 0 0,1 4 0 16,4-3 0-16,4 3 0 0,-8-4 0 0,4 0 0 16,5 0 0-16,-1 4-11 0,1-3 11 0,0-1 0 15,-1 0-9-15,1-4 9 0,0 8 0 0,-1-4 0 16,6-4 0-16,-6 0 0 0,1 1 0 0,-1 3 0 16,1-4 0-16,-5 4 0 0,9-4 0 0,-4 4 0 15,-5-4 0-15,5 4 0 0,0-4 0 0,-1 1 0 16,-4-1 0-16,5 0 0 0,0 0 0 0,-5 0 0 15,4 0 0-15,1 0 0 0,-5 4 0 0,0-4 0 0,5 0 0 16,0 5 0-16,-5-5 0 0,4 4 0 0,-4 0-12 16,1 0 12-16,-1 0 0 0,4 0 0 0,-4 1 0 15,-4-5 12-15,9 4-12 0,-10-4-17 0,5 4 4 0,0 0 1 16,5-4 2-16,-5 0 1 0,5 0 0 0,-5 5 0 16,0-5-4-16,5 0-1 0,-10-4 0 15,5 4 0-15,0 0 5 0,5-4 1 0,-5 4 0 0,0 0 0 16,5-4 8-16,0 4 0 0,-5 0 0 0,0-4 0 15,0 5 0-15,0 3 0 0,0-4 0 0,5 0 0 16,-1-4 0-16,1 4 0 0,-5 0 0 0,5 0 0 16,0-4 0-16,-1 4 0 0,1 0 0 0,-5 1 0 15,5-5 0-15,-1 0 0 0,-4 4 0 0,5-4 0 16,-14-4 0-16,18 4 0 0,-4 0 0 0,0 4 0 16,-1-8 0-16,1 4 9 0,0 0-1 0,4-4-8 15,-5 0 9-15,1 4-9 0,0 0 0 0,-1 0 9 0,1 0-9 16,-5 0 0-16,5-4 9 0,0 4-9 0,-1-4 0 15,1 4 0-15,-1 0 0 0,1 1 0 0,0-5 0 16,-1 4 0-16,-3-4 0 0,3 4 0 0,5-4 0 16,-4 0 0-16,0 0 0 0,-1 0 0 0,-3 0 0 0,8 0 0 15,-5 0 0-15,1 4 8 0,4 0 1 0,-4 0 1 16,0-4 0-16,-1 4 0 0,-4 0-2 0,0 0 0 16,5 0 0-16,0 4 0 0,-1-4-8 0,1 0 0 15,0 0 0-15,-1 0 0 0,6 0 0 0,-6-4 0 16,1 8 0-16,0-8 0 0,-1 4 0 0,1-4-9 15,0 4 9-15,-1-4-13 0,1 5 13 0,0-5 0 16,-1 4 0-16,-4 0 0 0,5-4 0 0,-5 4 0 16,5 0 0-16,-1-4 0 0,1 0 0 0,0 0 0 15,-1 4 0-15,1 0 0 0,-5-4 0 0,5 4 0 0,-1-4 0 16,6 4 0-16,-6 0 12 0,6 0-4 0,-6 0 0 16,1 0-8-16,-1-4 9 0,6 4-9 0,-6 0 0 15,6 0 9-15,-6-8-9 0,5 4 0 0,5 4 0 16,-5-4 0-16,5 0 0 0,0 0 0 0,-5 0 0 0,0 0 8 15,-4 0-8-15,9-4 0 0,0 4 0 0,-1 0 0 16,1 0 0-16,4 0 8 0,-8 0-8 0,3 0 8 16,1 4-8-16,0 0 0 0,-5 0 0 0,5 0 0 15,0 0 0-15,-1 0 0 0,-3 0 0 0,-1 1 0 16,5 3 0-16,-1-4 0 0,-3 4 0 0,3-8 0 16,1 4 0-16,0 0 0 0,0-4 0 0,-1 0 0 15,1 0 0-15,9 0 0 0,-5 0 0 0,1 0 0 16,-6-4-8-16,6 4 8 0,-1 0 0 0,0 0 0 0,1-4 0 0,-1 4 0 15,0 4 0-15,5-4 8 0,-9 4-8 0,4-4 0 16,1 4 0-16,-6 0 0 0,6-4 0 0,-6 4 0 16,1 0 0-16,5 0 0 0,-6 0 0 0,6 0 0 15,-6 0 0-15,1-4 0 0,4 0 0 0,-4 0 0 16,5 0 0-16,-6 0 0 0,6 0-10 0,3 0 10 16,-3 0 0-16,4 0-9 0,-10 0 9 0,6 4 0 15,-5 0 0-15,4 0 0 0,0 0 8 0,0-4-8 16,1 4 8-16,-5 1-8 0,4-1 0 0,0-4 0 15,-4 4 0-15,4 0-8 0,-4 0 8 0,0 0 0 16,4 0 0-16,-4 0 0 0,-5 0 0 0,5 0 0 16,0 0 0-16,4 0 0 0,-4 0 0 0,-1 0 0 15,1-4 8-15,0 4-8 0,9 0 10 0,0 0-2 0,-5-4-8 16,-4 0 12-16,4 0-12 0,5-4 0 0,-5 8 0 0,-4-8 0 16,4 4 0-16,1-4 0 0,4 4 0 15,-10 0 0-15,1-4 0 0,0 4 0 0,4 0 0 0,0 0 0 16,-8 0 0-16,-1-4 0 0,9 0 0 0,-4 4 0 15,0 0 0-15,0 0 0 0,-5 0 0 0,4 0 0 16,10-4 0-16,-4 4 8 0,-6-4-8 0,6 4 9 16,-1-4-9-16,0 4 0 0,-8-4 0 0,3 4 8 15,10 0-8-15,-4 0 0 0,-6-4 9 0,1 4-9 16,0-8 0-16,4 4 0 0,5 0 0 0,-5 0 0 16,-8 0 0-16,8-1 0 0,0 5 0 0,-4-4 0 15,0-4 0-15,-5 8 0 0,5-4 0 0,4 0 0 16,-4 4 0-16,0-4 0 0,-5 0 0 0,5 0 0 0,4 4 0 15,-4 0 9-15,-10 0-9 0,10-4 0 0,9 4 10 16,-5-4-10-16,-4 4 8 0,0 0-8 0,4 0 0 16,-4-4 0-16,4-4 8 0,0 8-8 0,-4-8 0 0,0 4 0 15,9-4 0-15,-9 4 0 0,-1 0 0 0,1-5 0 16,9 5 0-16,-9-4 0 0,0 8 0 0,-1-8 0 16,1 4 0-16,0 4 0 0,0-4-9 0,-1 0 9 15,1 0 0-15,-5 0 0 0,5 0 0 0,-5 4 0 16,5-4 0-16,0 4 0 0,0-4 0 0,-1 4 0 15,1-4 0-15,4 4 0 0,-4-4 0 0,0 4 0 16,4-4 0-16,-4 4 0 0,4-4 8 0,-4 4-8 16,4-4 0-16,1 4 0 0,-5 0 9 0,4 0-9 15,-4-4 8-15,-5 4-8 0,5-4 8 0,-1 4-8 0,1-5 8 16,-5 1-8-16,5 4 10 0,-5-4-10 0,1 4 12 16,3 0-12-16,-3-4 15 0,-1 4-4 0,4-4-1 15,-3 4 0-15,3 0-10 0,-3-4 12 0,8 4-12 0,-4-4 12 16,0 0-12-16,4 4 0 0,0-4 0 0,-4 0 0 15,0 0 0-15,-1-4 0 0,1 4 0 0,0 0 0 16,0 0 12-16,4-4-4 0,0 4 0 0,-4 0 0 16,4 0-8-16,-4-1-11 0,5 1 3 0,-6 0 0 15,1 0 8-15,0 4 0 0,0-8 0 0,-1 4 8 16,-3 0-8-16,3 0 12 0,1 0-4 0,-5 0 0 16,5 0-8-16,0-4 0 0,4 0 0 0,0 4 8 15,1-4-8-15,-1 0 0 0,5-1 0 0,-5 1 8 16,-4 0-8-16,9-4 0 0,-5 4 0 0,5-4 0 0,0 4 0 15,0-4 0-15,-5 4 0 0,0-5 0 0,1 5 0 16,-1-4 0-16,0 0 0 0,1 0 8 16,-1 4-8-16,0-4 0 0,1-5 0 0,-1 5 0 0,-4 0 0 15,4-4 0-15,-4 4 0 0,4-4 0 0,-4 4 0 0,4-5 0 16,1 1 0-16,3 0 0 0,1 0 0 0,-4 0 0 16,-1-1 0-16,-4 1 0 0,4 0 0 0,0-4 0 15,-4 0 0-15,4 3 0 0,1-3 0 0,-5 4 0 16,-1-4-8-16,1 4 8 0,0-5 0 0,4 5 0 15,-4-4 0-15,4 4 0 0,-9-5 0 0,5 1-10 16,0 0 10-16,0 4-13 0,-1-4 13 0,1-1 0 16,5 1-10-16,-10 4 10 0,5 0 0 0,-1 0 0 15,1-5 0-15,0 5 0 0,0 0 0 0,-1-4 0 0,-3 3 0 16,3-3 0-16,1 0 0 0,-5 4 0 0,1-4 0 16,-1 3 0-16,0-3 0 0,5 0 12 0,-5 0-4 15,5-1 0-15,-5 1-8 0,5 0 0 0,-5 0-12 0,0 0 12 16,0-1 0-16,0 5 0 0,1-4 9 0,-1 0-1 15,-4-1-8-15,-1 5 0 0,5-4 0 0,-4 4 8 16,0-4-8-16,4 3 0 0,-4-3 0 0,-1 4 0 16,1 0 0-16,0 0 0 0,-5-5 0 0,4 1 0 15,1 4 0-15,0-4 0 0,-5-5 0 0,4 5 0 16,1-8 0-16,4 8-12 0,-4-5 4 0,0 1 0 16,-5 0 8-16,9-1 0 0,-4 1 0 0,4 0 0 15,-5-4 0-15,1-1 0 0,4 9 0 0,-4-4 0 16,-5-1 0-16,0-3 0 0,5 8 0 0,0 0 0 15,-5-5 0-15,0 5 0 0,4 0 0 0,1 4 0 16,0-5 0-16,-5 1 0 0,0-4 0 0,5 4 0 0,-1-1 0 16,-4 1 0-16,-4 0 0 0,4-4 0 0,0 4 9 15,5-5-9-15,-5 1 12 0,-5 0-12 0,1 3 0 0,0 1 0 16,4 0 0-16,-5 0-9 0,1-1 9 0,-1 1 0 16,1 0 8-16,-5 0-8 0,0 4 0 0,0-5 0 15,0 5-12-15,4-4 4 0,-4 4 8 0,0 0 11 16,-4-5-3-16,4 5 0 0,0 0-8 0,0 0 0 15,0 0 0-15,0 3 0 0,0-3-11 0,-5 0-1 16,5-4 0-16,-4 4 0 0,-1 3 3 0,1 1 0 16,-5-4 0-16,4 0 0 0,-4 0 9 0,4 4-13 15,-4-5 5-15,0 1 8 0,0 0-10 0,4 4 10 0,-8 0 0 16,8-4-9-16,-4-1 9 0,5 5-8 16,-6-4 8-16,6 4-8 0,-5 0 8 0,0 0 0 0,0 0 0 15,0-1 0-15,9 1 0 0,-10 4 0 0,1-4-9 16,0 0 9-16,0 4 0 0,0-4 0 0,0 0 0 0,-5-1 0 15,5 1 0-15,0 0 0 0,4 0 0 0,-4 0 0 16,0 0 0-16,0 0 0 0,0-1 0 0,0 1 0 16,-5-4 0-16,5 8 0 0,0 0 0 0,0-4 0 15,0 0 0-15,0 3 0 0,4-3 0 0,-4 4 0 16,5 0 0-16,-6 4 0 0,6-8 0 0,-1 4 0 16,-4 0 0-16,5 4 0 0,-1-8 0 0,-4-1 0 15,4 5 0-15,1 4 0 0,-1-4 0 0,-4 4 0 16,0-4 0-16,5 0 0 0,-1 4 9 0,-4-4-9 15,0 0 12-15,4 8-1 0,1-8-1 0,-5 4 0 0,4-4-10 16,-4 3 10-16,4 1-10 0,-4 0 10 16,0 0-10-16,0 0 0 0,5-4 9 0,-6 4-9 0,1 4 0 15,0-4 9-15,0 0-9 0,0 0 0 0,0 4 0 0,0-4 0 16,-5 0 0-16,0 0 0 0,5 0 0 0,0 0 0 16,0 0 0-16,-5 0 0 0,5 4 0 0,0-4 0 15,0 0 0-15,0 0 0 0,0-1 0 0,0 1 8 16,9 4-8-16,-9-4 10 0,9 4-10 0,-9-4 0 15,-5 4 0-15,5 0 0 0,0-4 0 0,0 0 10 16,-5 4-2-16,5 0-8 0,0-4 9 0,0 4-9 16,0-4 0-16,9 4 9 0,0 0-9 0,-5-4 0 15,-4-4 0-15,0 4 0 0,-5 0 0 0,10-4 0 16,-1 4 0-16,-4-4 0 0,0 4 0 0,0 0 0 16,0-5 0-16,4 5 0 0,1 0 0 0,-6-4 0 0,6 4 0 15,-5 0 0-15,4 0 0 0,-4-4 0 0,0 4 0 0,0 0 0 16,0 4 0-16,4-8 0 0,-4 4 0 15,5 0 0-15,-6 0 8 0,10 4-8 0,-9-4 0 0,5 0 8 16,-5 0-8-16,0-4 0 0,4 3 0 0,-4 1 0 16,4 0 0-16,-4-4 0 0,5 4 0 0,-5 0 0 15,0 0 0-15,-1-4 8 0,6 4-8 0,-10 0 0 16,5-4 8-16,5 4-8 0,-6 0 8 0,1 0-8 16,5 0 0-16,-5-4 0 0,0 8 8 0,4-4-8 15,0-1 0-15,-4 1 0 0,5 0 0 0,-5 0 0 16,4-4 0-16,-4 4 0 0,0-4 0 0,4 8 0 15,-4-4 0-15,5 0 0 0,-5 4 0 0,4-4 0 0,-9 0 0 16,5 0 0-16,5 0 0 0,-5 0 0 16,0-4 0-16,-1 4 0 0,1 4 0 0,0-4 0 0,-4 4 0 15,-1-4 0-15,5 4 0 0,0-5 0 0,0 1 0 16,-1 4 0-16,1-4 11 0,0 4-11 0,0 0 0 0,0-4 0 16,0 4 0-16,-5-4 0 0,14 4 0 0,-4 0 8 15,-10-4-8-15,5 0 0 0,0 0 0 16,-5 4 0-16,5 0 0 0,0-4 0 0,0 0 0 0,9 4 0 15,0 0 0-15,-5-4 0 0,-8-4 0 0,4 4 0 16,4 0 0-16,0 0 0 0,-8 0 0 0,4 0 0 16,9 4 0-16,-9 0 0 0,0-4 0 0,4 0 0 15,-9 4 0-15,5-4 0 0,5-1 0 0,4 5 0 16,-9 0 0-16,-1 0 0 0,1 0 0 0,5 0 0 0,-5-4 9 16,0 4-9-16,-1 4 0 0,1-4 8 0,9 0-8 15,-9 0 0-15,0 0 9 0,0 0-9 0,9 0 10 16,-9 5-10-16,4-5 10 0,-4 0-10 0,9 0 10 15,-9 0-10-15,5-5 0 0,4 5 8 0,0 0-8 0,-10-4 0 16,6-4 0-16,-5 4 0 0,4 4 0 16,5 0 0-16,-9-4 0 0,5 0 0 0,-1 4 0 0,-4-4 0 15,4 4 0-15,-4-4 0 0,5 4 0 0,-1 0 0 16,-4-4 0-16,5 4 0 0,4 0 0 0,-10 0 0 16,6 0 0-16,-5 0 0 0,0 0 0 0,0-4 0 15,9 4 0-15,-10 0-8 0,1 0 8 0,-4 0 0 16,-1 0-28-1,0 4 0-15,1-4 1 0,-5 0-663 0,-1 4-133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3:50.66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2882 170 460 0,'-14'0'41'0,"5"0"-33"0,0 4-8 0,9-4 0 16,0 0 188-16,0 0 35 0,-5 4 7 0,5-4 2 15,0 0-149-15,-9 8-30 0,-9-4-5 0,9 4-2 16,4-4-1-16,-4 0 0 0,0 0 0 0,0 0 0 15,-5-4-23-15,5 0-5 0,-4 4-1 0,-1-4 0 16,-9 4-7-16,5 1-1 0,4-1-8 0,-4 0 12 16,-14 0-4-16,5 4-8 0,9-4 11 0,-1 4-11 0,-8 0 27 15,0 0-2-15,-5 4 0 0,5-4 0 16,-1 4 7-16,-4-3 0 0,-4-1 1 0,0 0 0 0,4 0-1 16,-9 0-1-16,0 4 0 0,0-4 0 0,-5 4-20 0,-4-4-11 15,-4 0 12-15,-1 1-12 0,0 3 8 0,1 0-8 16,-6-4 0-16,6 4 0 0,4-4 8 0,4 4-8 15,-4-4 9-15,5 1-9 0,-1-5 28 0,1-4-1 16,-1 4 0-16,0 0 0 0,1 0-7 0,4-4-2 16,0 4 0-16,0-4 0 0,0 4-18 0,-4-8 0 15,4 0 0-15,0 0 0 0,0 0 18 0,0 0-3 16,0-5-1-16,0 5 0 0,0-4 2 0,4 4 1 16,1-4 0-16,-1 0 0 0,-4-4 2 0,5 4 0 15,4-4 0-15,-4 0 0 0,8-1-7 0,1 1 0 0,0 0-1 16,-1-4 0-16,6 0-11 0,-1 0 0 0,0 3 9 0,0-3-9 15,5 0 8-15,0 0-8 0,4 0 10 0,-4 4-10 16,4-9 0-16,1 9 0 0,4-4 0 0,-5 0 0 16,0 4 0-16,5-5 0 0,0 5 0 0,-4 0 0 15,3 0 0-15,-3 0 0 0,4 0 8 0,0 4-8 16,-1 0 0-16,1-5 0 0,0 5 0 0,-4-4 0 16,8 8 0-16,-4-4 8 0,0 0-8 0,0 8 9 15,4-4-9-15,-4 0 10 0,0 4-10 0,4 0 10 16,-4 0-10-16,9 0 0 0,-9 4 0 0,5 0 0 15,-6 0 0-15,6 0 0 0,-5 4 0 0,4 0 0 0,5-8-16 16,-4 8 4-16,4 0 0 0,0-8 1 16,-5 13-9-16,5-13-3 0,0 8 0 0,0-8 0 15,0 12-18-15,0-12-4 0,0 0-1 0,0 0 0 16,0 0-69-16,0 0-13 0,0 8-4 0,0-8-453 16,0 0-91-16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3:52.15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-1266-672 518 0,'0'0'46'0,"0"0"-37"15,0 0-9-15,0 0 0 0,0 0 117 0,9-4 22 16,0-4 4-16,0 0 1 0,-9 8-72 0,9-4-13 15,0-4-3-15,5 0-1 0,-1-4 0 0,1 3 0 16,4-7 0-16,-4 0 0 0,-5 0-15 0,9 4-2 16,5-4-1-16,0-1 0 0,0-3-9 0,4 4-1 15,0-4-1-15,0 3 0 0,5-3 2 0,0 0 1 16,-4-4 0-16,3 3 0 0,6-3 0 0,4 0 0 16,-9 4 0-16,4-5 0 0,10 1-7 0,-1 4-2 15,1 0 0-15,-5-1 0 0,0 1-9 0,4 0-3 16,5 4 0-16,-4 0 0 0,-5-5-8 0,4 5 0 0,5 0 0 15,-4 0 0-15,-10 4 8 0,5 0-8 16,9-5 0-16,-9 5 8 0,0-4 3 0,5 4 0 0,-5 4 0 0,4-4 0 16,5-5 1-16,-9 9 1 0,-4 0 0 0,4 0 0 15,4-4 1-15,-4 8 0 0,-4 0 0 0,-5 0 0 16,4 4-6-16,-4 0 0 0,0 0-8 0,-10 0 12 16,1 0-12-16,5 0 8 0,-1-4-8 0,-4 4 0 15,-5 0 12-15,0 4-4 0,9-4-8 0,-4 4 12 16,-5 0 5-16,1 0 1 0,3 0 0 0,-3-4 0 15,-6 0-18-15,1 4 0 0,-10-4 0 0,10 4 0 16,4 0 0-16,-18-4 0 0,0 0-8 0,0 0 8 16,9 8-14-16,-9-8 3 0,0 0 1 0,-9 8 0 15,-4-4-153-15,-1 5-30 0</inkml:trace>
  <inkml:trace contextRef="#ctx0" brushRef="#br0" timeOffset="1133.6398">1320-1230 921 0,'0'0'82'16,"0"0"-66"-16,0 0-16 0,0 0 0 0,0 0 71 0,0 0 10 16,0 0 3-16,0 0 0 0,0 0-1 0,0 0 0 15,-14 8 0-15,5 0 0 0,0-4-15 0,0 8-4 16,-10 0 0-16,6 0 0 0,-1 9-26 0,-4-1-6 16,0 0 0-16,-1 4-1 0,-3 1-13 0,-1 7-2 15,0 4-1-15,-4 5 0 0,-5 11-15 0,9 1 11 16,5 0-11-16,-5-1 10 0,-13 1-10 0,8-5 0 15,10 1 0-15,0 0 0 0,-5-9 14 0,0 5-2 16,1 3-1-16,-1-7 0 0,5 3 17 0,-5-3 3 0,-4-1 1 16,-1 1 0-16,10-1-15 0,-5 0-2 15,-4 1-1-15,0-5 0 0,4 1-6 0,5-1 0 0,-10 5-8 0,-3-9 12 16,3 4-12-16,1-3 11 0,4 3-11 0,-9-3 10 16,0-5-10-16,10 0 0 0,3-3 0 0,1 3 0 15,0 0 16-15,0-3 0 0,4 3 1 0,1-8 0 16,-6 0-17-16,6 1 0 0,-1 3-13 0,0-8 5 15,10 0 20-15,-5 0 4 0,0-3 0 0,9-1 1 16,0 0-17-16,0-4 0 0,-10 0 0 0,10-8 0 16,0 0 0-16,0 8 0 0,0-8 0 0,0 0 0 15,0 0-25-15,0 0-3 0,5 8 0 0,-5-8 0 16,0 0-11-16,0 0-2 0,0 0-1 16,0 0-578-16,0 0-116 0</inkml:trace>
  <inkml:trace contextRef="#ctx0" brushRef="#br0" timeOffset="-6078.0729">-1139-631 1267 0,'0'0'112'0,"0"0"-89"0,0 0-23 0,0 0 0 16,0 0 24-16,0 0 1 0,0 0 0 0,9 8 0 15,0 0 31-15,0-4 7 0,0 4 1 0,1 4 0 16,3 0-1-16,5 0 0 0,1 0 0 0,3 9 0 16,1-5-27-16,4 8-6 0,1 5-1 0,4-1 0 15,0 8-12-15,4 1-2 0,-4 3-1 0,4 5 0 16,-4-1-6-16,0 1 0 0,4-1-8 0,1 1 12 16,4-1-12-16,0-3 0 0,-9-1 8 0,4 5-8 15,5-5 8-15,-5-3 0 0,-8 3-8 0,-1 1 12 16,5-5 8-16,0 0 2 0,-5 1 0 0,-4-1 0 15,0 1-2-15,-1-1 0 0,1-4 0 16,-5-3 0-16,-4-1-1 0,0 0-1 0,8-3 0 0,-8-5 0 16,0 0-6-16,-1 0-2 0,-3-3 0 0,3-1 0 15,-4-4-10-15,0-4 0 0,-9-8 0 0,0 8 0 16,14-4-25-16,-14-4-11 16,0 0-1-16,-14 0-1 0,5 0-138 0,0-4-27 15,5-4-5-15</inkml:trace>
  <inkml:trace contextRef="#ctx0" brushRef="#br0" timeOffset="595.396">-301-1473 172 0,'0'0'8'0,"0"0"1"0,-9-12-9 0,9 4 0 0,4-1 0 0,1 1 0 16,-5 0 248-16,0 8 47 0,-5-8 9 0,5 8 3 15,0 0-189-15,0 0-38 0,-4-12-7 0,-1 4-1 16,14 4 11-16,-9 4 2 0,0 0 1 0,0 0 0 16,5-8-29-16,-5 8-5 0,0 0-2 0,0 0 0 15,0-8-16-15,0 8-3 0,9-4-1 0,-9 4 0 16,0 0-10-16,0 0-3 0,0 0 0 0,0 0 0 15,0 0-2-15,0 0-1 0,4 8 0 0,5 4 0 16,1-4 2-16,-6 4 0 0,5-4 0 0,0 4 0 16,5 1 1-16,0 3 1 0,-1-4 0 0,1 0 0 15,9 0-3-15,-5 0-1 0,0 0 0 0,-4 1 0 16,9-1-6-16,-1-4 0 0,-3 4-8 0,-1-4 12 16,0 0-12-16,0 0 11 0,0-4-11 0,1 0 10 15,-6 0-2-15,5 4-8 0,1-3 12 0,-1-1-4 0,-4-4-8 0,-1 4 0 16,10 0 0-16,-5-4 0 0,0 4 9 0,-4-4 0 15,0 4 0-15,-5 0 0 0,5-4-9 0,-14 0 0 16,0 0 0-16,9 4 0 0,4 4 0 0,-8-4 0 16,-5-4 0-16,0 0 0 0,0 0 10 0,0 12-10 15,-9 0 12-15,0-4-12 0,0 4 9 0,-5 1-9 16,5-1 0-16,-5 0 9 0,-9 0-9 0,10 4 0 16,-1 0 9-16,0 1-9 0,1-1 0 0,-6 0 0 15,6 4 0-15,4 0 8 0,-5 1-8 0,5-5 0 16,-5 4 0-16,5-4 0 0,0 0 0 0,0 1 0 15,0-5 0-15,0 0 0 16,9 0-31-16,-9 0-1 0,0 0 0 0,-1 1 0 16,6-1-98-16,4-4-20 0,-9-4-4 0,4 4-477 0,5-8-95 0</inkml:trace>
  <inkml:trace contextRef="#ctx0" brushRef="#br0" timeOffset="1578.431">482-494 518 0,'0'0'46'0,"0"0"-37"0,4-8-9 0,1 4 0 16,-1-4 165-16,1-4 31 0,0 4 7 0,-5 8 1 15,9-4-98-15,-9 4-19 0,0 0-4 0,0 0-1 16,13 0 7-16,-8 4 2 0,-5-4 0 0,4 12 0 16,1 4-25-16,0 4-5 0,-5 1-1 0,0 3 0 15,0 4-33-15,4 0-7 0,-8 5-2 0,4-1 0 16,-10 5-9-16,10-1-1 0,10 0-8 0,-10 1 12 15,-5-1-12-15,5-7 0 0,5-5 8 0,-1-4-8 16,1-4 17-16,-1-4 1 0,1 1 0 0,-1-5 0 16,10-8 11-16,-14 0 3 0,0 0 0 0,9 0 0 15,9-8-2-15,-4-5 0 0,-5 1 0 0,5 0 0 16,4 0-14-16,0-4-2 0,-4 0-1 0,4-1 0 0,-9 1-13 16,9 0 0-16,-4 4 8 0,0 0-8 0,-1 0 0 15,1 0 0-15,0 8-9 0,-1-5 9 16,-8 5-38-16,-1-4-2 0,10 8 0 0,0-4 0 15,-5 4-148-15,0-4-29 0,5 4-7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3:57.06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0 1096 1004 0,'0'0'44'0,"0"0"10"0,0 0-43 0,0 0-11 0,0 0 0 0,0 0 0 15,5-9 50-15,4-3 8 0,-5 4 2 0,-4-4 0 16,5 4-12-16,-1-4-3 0,1 4 0 0,4 0 0 16,-4 0-14-16,-1-5-3 0,5 1-1 0,-4 0 0 15,4 0-6-15,0 0-1 0,-5 0 0 0,6 0 0 16,-1-1-8-16,0-3-1 0,0 0-1 0,5 0 0 15,-1-4-10-15,1 3 10 0,-5-3-10 0,9 0 10 0,-4 0-10 0,4 0 0 16,0 3 0-16,1-3 8 0,-1 0-8 16,4 0 10-16,-8 3-10 0,4 1 10 15,1 0 0-15,-1 0 0 0,5 0 0 0,-5 0 0 16,0-5 2-16,5 5 0 0,-5 0 0 0,5 0 0 0,-1-5-2 16,1 5 0-16,0-4 0 0,4 4 0 0,-8 0-10 0,8-5 0 15,-4 5 9-15,4 0-9 0,0 0 11 0,1 4-3 16,-6-4 0-16,10-1 0 0,0 5-8 0,-5 0 0 15,-8 0 0-15,3 0 0 0,6-4 0 0,-1 8 0 16,-4-1-12-16,4 1 12 0,5-4 0 0,-5 4 0 16,-4 0 0-16,-5-4 12 0,0 8 0 0,1-4 1 15,8 0 0-15,-4 0 0 0,-10 8-1 0,10-9 0 16,0 1 0-16,0 0 0 0,-1 4-4 0,-3 0-8 16,-1-4 11-16,5 0-11 0,4 0 11 0,-4 0-11 0,-1 0 10 15,6 0-10-15,8 4 9 0,-8 0-9 0,-6-5 8 16,1 5-8-16,0-4 0 0,0 4 8 0,-1 0-8 15,1 4 0-15,-5-4 0 0,5 4 0 0,0 0 0 16,0 0 0-16,-5 0 8 0,5 0-8 0,-1 0 0 0,6 4 8 16,-10-4 2-16,5 0 0 0,-1 4 0 15,1-4 0-15,0-4-1 0,-5 0 0 0,5 4 0 0,0-4 0 16,9 0-9-16,-10 4 0 0,-3-4 9 0,3 0-9 16,15 0 0-16,-10 4 8 0,-4-4-8 0,-5 4 0 15,9-4 0-15,1 4 0 0,-1 0 0 0,0 0 8 16,-4 0-8-16,4 4 0 0,10-4 8 0,-5 0-8 15,-5 4 0-15,0-4 0 0,5 0 0 0,-5 4 0 16,1 0 0-16,-5-4 0 0,4 4 0 0,-4 0 8 16,4-4-8-16,-4 4 0 0,-1-4 0 0,6 0 0 15,-5 0 0-15,4 0 0 0,0 0 8 0,5 0-8 16,-5 0 0-16,5-4 9 0,0 4-9 0,-5 0 0 16,5 0 0-16,0 0 0 0,0 0 0 0,0 4 0 0,0 0 0 15,-5 0 0-15,0 0 0 0,1 4 0 0,-1 0 8 16,-4 1-8-16,4 3 0 0,-4 0 0 0,4-4 0 0,-4 4 0 15,0 0 0-15,0-4 0 0,4 4 8 0,-4-3-8 16,4-1 0-16,0 4 0 0,1 0 0 0,-1 0 10 16,0 0-10-16,0 0 8 0,1-8-8 0,-5 9 0 15,4-1 0-15,0 0 0 0,5 0 12 0,-5 0-4 16,5 0 0-16,0 0 0 0,0 1-8 0,-5-5 8 16,5 4-8-16,-4 4 8 0,-1-4-8 0,0 0 0 15,0-4 9-15,-4 4-9 0,0 1 8 0,4-1-8 16,-4 0 8-16,0 0-8 0,0-4 9 0,-1 0-9 15,1 4 12-15,4 0-12 0,-4-3 12 0,0 3-12 0,0-4 12 16,-1 0-12-16,1 4 10 0,0-4-10 0,0 4 8 16,-5 0-8-16,5-3 8 0,0-1-8 0,-1 4 0 0,1-4 8 15,0 4-8-15,0-4 8 0,-1 0-8 0,-3 0 8 16,3 0-8-16,1 0 8 0,-9 1-8 16,4-1 8-16,-4 0-8 0,4 0 0 0,-5-4 9 0,6 4-9 15,-6 0 0-15,1 0 8 0,-5 0-8 0,5 0 0 16,-1-4 0-16,1 4 9 0,-5 5-9 0,5-5 0 15,0 0 10-15,-5 0-10 0,4-4 8 0,1 4-8 16,0 4 13-16,-1-8-2 0,5 0-1 0,-4 4 0 16,0 0-2-16,4 1 0 0,-4-5 0 0,-1 4 0 15,6-4-8-15,-6 0 8 0,-4 4-8 0,5-4 8 16,-5 4-8-16,0-4 0 0,0 4 9 0,0 0-9 0,0-4 9 16,1 4-9-16,-1-4 12 0,4 5-12 0,-8-1 11 15,-5-8-11-15,14 8 10 0,-5-4-10 0,0 0 0 0,4 4 8 16,-13-8-8-16,10 8 0 0,-1 0 0 0,-9-8 0 15,0 0 0-15,13 8 0 0,-13-8 11 0,9 8-11 16,-9-8 12-16,10 8-12 0,-1 0 15 0,-5 1-4 16,5 3-1-16,0-4 0 0,-9-8-10 0,9 8 12 15,-9-8-12-15,5 8 12 0,4 0-3 0,-9-8 0 16,0 0 0-16,9 8 0 0,-9-8-9 0,9 4 0 16,-9-4-10-16,5 8 10 0,4 0 0 0,-9-8 0 15,0 0 0-15,0 0 0 0,5 9 0 0,-5-9 8 16,0 0-8-16,0 0 10 0,0 0-10 0,4 12 12 15,1-4-12-15,-5-8 12 0,0 0-12 0,0 0 10 0,-5 4-10 0,1 4 10 16,4-8-10-16,0 0 12 0,0 0-12 0,0 0 12 16,-5 4-12-16,-4 0 0 0,0-8 0 0,9 4 0 15,-9 0 0-15,4-4-9 0,-4-4 0 16,4 0 0 0,1 4-19-16,-1-4-4 0,1-1-1 0,-1-3-718 0,5 0-143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20.13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235-1439 172 0,'0'0'8'16,"0"0"1"-16,0 0-9 0,0 0 0 0,0 0 0 0,0 0 0 0,0 12 148 0,0-12 27 15,0 0 5-15,0 0 2 0,0 0-110 0,-5 8-21 16,-4 0-5-16,9-8-1 0,0 0 3 0,0 0 1 16,0 0 0-16,0 0 0 0,0 0-3 0,5 8-1 15,-5-8 0-15,9 4 0 0,-5 0-14 0,5-4-3 16,0-4-1-16,5 4 0 0,-5-8 4 0,0 4 1 16,5-4 0-16,0-4 0 0,-5 4 3 0,9-4 1 15,-4-5 0-15,-1 5 0 0,5-4-6 0,-4 4-1 16,4-4 0-16,-4 0 0 0,4 3-7 0,0-3-2 0,-4 4 0 15,0 0 0-15,8 0-7 0,-8 0-1 0,4 4-1 16,-4-5 0-16,4 5-11 0,-4 4 12 0,-5-4-12 16,5 4 12-16,-5-4-12 0,-5 8 0 0,5-4 9 15,-9 4-9-15,0 0 11 0,5 4-3 0,0 4 0 0,-1 0 0 16,-4-8 11-16,5 12 1 0,-10 1 1 0,5 3 0 16,0 0-21-16,0 0 0 0,0 4 0 0,0 1 8 15,0 3 0-15,0-4 0 0,0 4 0 0,-4 1 0 16,4-1-8-16,0-4 0 0,0 0 0 0,-5 5 0 15,5-5 0-15,-5 0 0 0,5 0 0 0,-4-3 0 32,4-5-22-32,-5 4-6 0,5-4 0 0,0 4-1 0,-4-4-98 0,4 5-19 15,0-1-4-15,-5 4-566 0</inkml:trace>
  <inkml:trace contextRef="#ctx0" brushRef="#br0" timeOffset="622.227">726-630 1555 0,'-9'4'138'0,"5"0"-110"15,4-4-28-15,0 0 0 0,0 0 65 0,0 0 8 0,0 0 2 0,0 0 0 16,0 0-53-16,0 0-10 0,0 0-3 0,9-4 0 31,4 0-28-31,6 0-5 0,-1-4-2 0,0-4-509 0,0 0-101 16</inkml:trace>
  <inkml:trace contextRef="#ctx0" brushRef="#br0" timeOffset="928.916">1437-1192 1555 0,'0'0'68'0,"0"0"16"0,0 0-68 0,0 0-16 15,0 0 0-15,0 0 0 0,-5 4 0 0,5-4 0 16,0 0 0-16,0 0 0 16,0 0-24-16,0 0-11 0,14-4-2 0,-1 0-402 15,1-4-80-15</inkml:trace>
  <inkml:trace contextRef="#ctx0" brushRef="#br0" timeOffset="1056.976">1869-1581 345 0,'0'0'31'0,"0"0"-31"0,0 0 0 0,0 0 0 16,0 0 88-16,0 0 12 0,9-4 3 0,-9 4 0 15,9-4-89-15,-9 4-14 0,0 0-10 0</inkml:trace>
  <inkml:trace contextRef="#ctx0" brushRef="#br0" timeOffset="757.872">1250-994 806 0,'0'0'36'0,"0"0"7"0,0 0-35 0,0 0-8 0,0 0 0 0,0 0 0 16,0 0 196-16,0 0 38 0,0 0 7 0,0 0 2 16,0 0-193-16,0 0-38 0,0 0-12 0,0 0 0 15,0 0-26-15,0 0-10 0,0 0-3 0</inkml:trace>
  <inkml:trace contextRef="#ctx0" brushRef="#br0" timeOffset="1830.833">1377-1427 403 0,'0'0'17'0,"-4"4"5"0,-5 0-22 0,0 0 0 0,4 0 0 0,5-4 0 0,0 0 170 0,0 0 30 16,-9 4 5-16,9-4 2 0,0 0-114 0,-5 8-22 15,5-8-5-15,0 0-1 0,0 0-12 0,0 0-2 16,5 8-1-16,-5-8 0 0,0 0-8 0,14 8-2 16,4-8 0-16,-4 0 0 0,-14 0-9 0,13 0-3 15,1-4 0-15,4 0 0 0,5 0 0 0,-5 0 0 16,0-4 0-16,5 4 0 0,-5 0 2 0,-4 0 0 16,4 0 0-16,-4 0 0 0,4-4-1 0,-4 4 0 15,-1 0 0-15,5 0 0 0,-4 4-4 0,0 0-1 16,-5 0 0-16,-9 0 0 0,14 8-8 0,-1-4-1 15,-4 4-1-15,0 0 0 0,1 0-14 0,-6 8 9 16,1 0-9-16,-1 5 8 0,1-5-8 0,-5 4 8 16,0 0-8-16,0 1 8 0,0 7-8 0,0-4 0 15,-5 1 0-15,1-1-11 16,4 4-20-16,-5-8-4 0,1 5-1 0,-1-5 0 16,0 0-128-16,5 0-27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19.37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2143 612 0,'0'0'27'0,"0"0"5"0,0 0-32 0,0 0 0 0,5-12 0 0,4 0 0 15,-4-8 70-15,4 4 7 0,-5 0 2 0,5-5 0 16,-4-3-3-16,4 0-1 0,0-9 0 0,0 1 0 15,5-4-11-15,0-1-1 0,-1 1-1 0,1-5 0 16,4-3-6-16,0-5 0 0,-4 1-1 0,9-5 0 16,0 0-14-16,-1-3-2 0,1 3-1 0,4-4 0 15,-4-3-12-15,5 3-2 0,-6 0-1 0,6 1 0 16,-1-1-13-16,0 5-2 0,5-9-8 0,0 4 12 16,-14-4-12-16,9 1 0 0,1-1 0 0,4 0 0 15,-10 1 0-15,6 3 0 0,4-4 0 0,-5 5-10 16,-4 3 10-16,4 0 0 0,-4 1 0 0,0 7 0 15,-1 1-16-15,1 3 3 0,-5 5 0 0,-4 8 0 16,0-5-28 0,-1 13-6-16,-4 0-1 0,0 8-689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22.7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0 153 1382 0,'0'0'123'0,"0"0"-99"16,-5 0-24-16,5 0 0 0,0 0 30 0,9-4 1 0,-9 4 0 0,5-8 0 16,4-4-31-16,-4 0-16 0,-1 0 1 0,-4-4 1 31,5-1-39-31,-5-3-8 0,0-4-2 0,-5-4 0 0</inkml:trace>
  <inkml:trace contextRef="#ctx0" brushRef="#br0" timeOffset="1146.955">-333-470 1152 0,'0'0'51'0,"-9"4"10"0,9-4-49 0,-4 8-12 0,4-8 0 0,0 0 0 16,0 0 76-16,0 0 12 0,0 0 2 0,0 0 1 15,0 0-51-15,0 0-11 0,0 0-1 0,0 0-1 16,0 0-1-16,0 0 0 0,0 0 0 0,4-12 0 16,1 0-12-16,-1 4-2 0,-4-4-1 0,5-4 0 15,4-1-11-15,-4 1 0 0,-1 0 0 0,5-4 0 16,0-5 0-16,1 5 0 0,-10-4-8 0,4 0 8 15,5 3 0-15,-4-7 0 0,-1 4 0 0,1-4 0 16,-1-1 11-16,1 5 3 0,-1 0 1 0,1 3 0 16,-5 1 9-16,0 4 1 0,5 0 1 0,-1 0 0 15,-8 3 4-15,4-3 1 0,4 0 0 0,1 8 0 0,-5-4-3 16,4 0 0-16,-4 4 0 0,0 0 0 0,9-1-12 16,-9 9-4-16,0-8 0 0,0 8 0 0,5-8-12 0,-5 8 0 15,0 0 0-15,0 0 0 0,0 0 0 0,0 0 8 16,0 0-8-16,0 0 0 0,0 0 9 0,0 12-1 15,0 1 0-15,0 7 0 0,0-4-8 0,0 4 0 16,4 0 0-16,1 5 8 0,0-1-8 0,-5 0 10 16,4 1-10-16,5-1 10 0,-4-8-10 0,4 4 0 15,0-4 0-15,5-3 0 0,-1 3 0 0,-4-4 0 16,-4 0 0-16,4 0 0 0,9-4 0 0,-9 0-17 16,1 0 4-16,3-3 1 15,-4-1-21-15,5 0-4 0,0-4-1 0,-1 0 0 16,-13 0-37-16,18 0-7 0,5 0-2 0</inkml:trace>
  <inkml:trace contextRef="#ctx0" brushRef="#br0" timeOffset="153.375">-37-660 1094 0,'-27'-4'97'0,"27"4"-77"0,0 0-20 0,-14 0 0 15,1-4 83-15,4 0 13 0,9 4 2 0,-5-8 1 16,-4-4-64-16,0 3-13 0,9-3-2 0,-5 4-1 15,5-4-51-15,-4 4-11 0,-5-8-1 0,9 0-380 16,0-1-75-16</inkml:trace>
  <inkml:trace contextRef="#ctx0" brushRef="#br0" timeOffset="288.666">-146-1429 979 0,'0'-8'87'0,"-4"-4"-70"16,-1-4-17-16,5-1 0 0,-5 1 72 0,5-4 12 15,-4-4 1-15,-5-5 1 0,9 1-71 0,0 4-15 16,-5-5 0-16,-4 1-381 16,5 0-75-16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6T15:44:24.5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106 186 1094 0,'-18'0'48'0,"9"0"11"0,4 0-47 0,1-4-12 15,4 4 0-15,-9-8 0 0,4 0 173 0,5 0 33 16,-4-1 6-16,-1-3 2 0,5 0-180 0,-4 0-34 16,-1-4-11-16,-4 0 0 15,0-1-46-15,0-3-10 0,0 0-1 0,4-4-675 0</inkml:trace>
  <inkml:trace contextRef="#ctx0" brushRef="#br0" timeOffset="319.7">-927-1137 57 0,'-14'-9'0'0,"5"1"0"15,0 0 0-15,0 0 0 0,0 0 0 0,-5 0 0 0,10-4 299 0,-6 4 54 16,1-4 11-16,-4 3 3 0,4-7-280 0,4 8-56 15,-4-4-11-15,0-4-3 0,0 4-17 0,0-8-17 16,-5 3 3-16,5 1-405 16,-5-8-81-16</inkml:trace>
  <inkml:trace contextRef="#ctx0" brushRef="#br0" timeOffset="171.309">-463-591 806 0,'-27'-4'36'0,"13"4"7"0,1 0-35 0,-6-4-8 0,6 0 0 0,-1 0 0 15,0 0 173-15,1-4 33 0,4 3 6 0,-5-3 2 16,5-4-169-16,0 4-33 0,0-4-12 0,-5 0 0 15,5 0 0-15,0 0-22 0,-5-5 3 0,0 1 1 16,5 0-95-16,0-4-19 0,-4 0-4 0</inkml:trace>
  <inkml:trace contextRef="#ctx0" brushRef="#br0" timeOffset="1665.958">-1014-951 691 0,'-4'0'61'0,"-1"4"-49"16,-4 0-12-16,5 0 0 0,-1 4 214 0,0 0 40 16,1 0 8-16,4 4 2 0,0 0-164 0,4 5-33 0,-4-5-7 0,5 8 0 15,0-4-23-15,-1 4-4 16,5-3-1-16,0 3 0 0,-4 0-10 0,4 0-2 15,-4 1-1-15,8-1 0 0,-4 0-10 0,5-4-1 16,-5 0-8-16,0 1 12 0,0-5-12 0,0 0 11 0,-4 0-11 16,0-4 10-16,-5-8-10 0,0 0 0 0,9 8 9 0,-9-8-9 15,0 0 0-15,0 0 9 0,0 0-9 0,0 0 0 16,0 0 10-16,0 0-10 0,0 0 8 0,0 0-8 16,0 0 8-16,0 0-8 0,0-12 0 0,0 0 8 15,0 0-8-15,-5 0 0 0,1-1 9 0,-1-3-9 16,0 4 0-16,1-4 8 0,-5 0-8 0,0 0 0 15,4 3 9-15,-4-3-9 0,0 4 12 0,0-4-12 16,9 0 12-16,-5 0-4 0,-4 3 0 0,0-3-8 16,0 4 18-16,4 0-3 0,1 0-1 0,-1 0 0 15,1 4 2-15,-1-1 0 0,1 1 0 0,-1 0 0 16,5-4 1-16,-5 4 1 0,5 8 0 0,0-8 0 16,0 0-3-16,0 4-1 0,0 4 0 0,0-8 0 0,0 0-4 15,0 8-1-15,0-4 0 0,-4-5 0 0,4 5 2 0,0-4 0 16,-5 4 0-16,1 0 0 0,4-4 3 15,0 8 1-15,-5-4 0 0,1 4 0 0,4-4 1 16,-5 0 1-16,1 4 0 0,4 0 0 0,0 0 3 0,0 0 1 16,0 0 0-16,0 0 0 0,-9-4-4 0,9 4-1 15,0 0 0-15,0 0 0 0,0 0-7 0,0 0-1 16,0 0-8-16,0 0 12 0,0 0-12 0,0 0 9 16,0 0-9-16,0 0 8 0,0 0-8 0,0 0 10 15,13 0-10-15,1-4 10 0,-14 4-10 0,9 0 0 16,-9 0 9-16,0 0-9 0,14-4 0 0,-5 4 8 15,4 0-8-15,1 0 0 0,-14 0 0 0,9 0 0 16,5 0 0-16,-1 0 8 0,1 4-8 0,0 0 0 0,-1 0 0 16,1-4 8-16,0 4-8 0,4-4 0 0,0 0 0 15,-4 4 8-15,4-4-8 0,-4 0 9 0,-1 0-9 16,1 0 10-16,4 0-10 0,-4 0 8 0,0 0-8 0,-1 0 8 16,1 0 0-16,-5 0-8 0,5 0 12 0,-10 4-4 15,-4-4-8-15,14 4 0 0,-5-4 9 0,-9 0-9 16,0 0 0-16,9 4 0 0,0 0 0 0,-9-4-8 31,0 0-64-31,0 0-13 0,9 0-3 0,-9 0-713 0,0 0-143 0</inkml:trace>
  <inkml:trace contextRef="#ctx0" brushRef="#br0" timeOffset="469.336">-1428-1858 115 0,'-27'-4'0'0,"18"0"10"0,-5 0-10 0,0-4 0 0,-4 0 0 0,4 4 0 16,5-4 378-16,0 4 74 0,-4-8 14 0,3 3 3 16,1 1-386-16,0-4-83 0,0 0 0 0,0 0-17 31,0 0-40-31,0-4-8 0,-5-1-2 0</inkml:trace>
  <inkml:trace contextRef="#ctx0" brushRef="#br0" timeOffset="591.292">-1847-2303 1321 0,'0'0'58'0,"0"0"13"0,0 0-57 0,0 0-14 0,0 0 0 0,0 0-388 15,0 0-81-15</inkml:trace>
  <inkml:trace contextRef="#ctx0" brushRef="#br1" timeOffset="-35638.0269">-2908-3323 1630 0,'0'0'72'0,"-9"8"16"0,5 0-71 0,-1 4-17 0,1 1 0 0,-1 3 0 16,1 4 15-16,-1 0-1 0,0 1 0 0,5-1 0 15,0 4 7-15,0-4 2 0,-4 1 0 0,8-1 0 16,-4-4-14-16,5 0-9 0,4-4 12 0,-4-4-12 16,-5-8 11-16,9 8-11 0,-9-8 10 0,9 5-10 15,4-5 44-15,-3-5 2 0,-1-3 1 0,0-4 0 16,4-4 14-16,-3 0 3 0,-1 0 1 0,0-5 0 0,0 1-20 15,-5 0-4-15,1 0-1 0,0 4 0 0,-1-5-4 16,1 5 0-16,-10-4-1 0,5 4 0 0,-4-1-8 0,-1 5-2 16,-4-8 0-16,4 8 0 0,-4 8-25 0,5 0 8 15,-1 0-8-15,-4 0 0 0,-5 8 10 16,10 0-10-16,-10 4 12 0,10 0-12 0,-10 4 0 0,5 4 0 16,0 5 0-16,0-1 0 0,0 0 0 0,-1 0-11 15,6-3 11-15,-1-1-10 0,1 0 10 0,4-4 0 16,0-4 0-16,0-8 0 0,0 0 0 0,0 0 0 15,0 0 0-15,0 0 0 0,0 0 9 0,13-4 1 16,-3 0 0-16,-1-4 0 0,0-4 7 0,0 0 2 16,0-5 0-16,-5 9 0 0,-4-4-11 0,5 0-8 15,0 0 9-15,-1 4-9 0,-4 0 0 0,0 0 0 16,5 0 0-16,-5-5-10 16,0 5-102-16,0 8-20 0,0 0-4 0,0 0-916 0</inkml:trace>
  <inkml:trace contextRef="#ctx0" brushRef="#br1" timeOffset="-25309.6168">-3026-4003 2278 0,'-18'-8'101'0,"18"8"21"0,0 0-98 0,0 0-24 16,0 0 0-16,0 0 0 0,0 0 12 0,0 0-4 15,0 0 0-15,0 0 0 0,0 0-23 0,0 0-5 0,0 0 0 0,4 0-1 32,5-4-78-32,1 4-15 0,-1-4-3 0,0 0-757 0</inkml:trace>
  <inkml:trace contextRef="#ctx0" brushRef="#br1" timeOffset="-36278.924">-3591-4492 288 0,'0'0'25'0,"0"0"-25"0,10-4 0 0,-6 0 0 15,5-5 132-15,-4 1 20 0,-5 8 5 0,0-8 1 16,4 0-86-16,-4 8-18 0,0-8-3 0,-4 4-1 16,4 4 38-16,-5-12 8 0,1 4 2 0,-5 4 0 15,-1 0 2-15,10 4 1 0,0 0 0 0,-9 0 0 16,-4 0-12-16,4 0-2 0,9 0-1 0,-10 4 0 16,1 4-46-16,0 0-8 0,0 0-3 0,5 0 0 15,-1 4-17-15,0 4-4 0,1-3-8 0,4 3 12 16,4 0-12-16,6 0 8 0,-10-4-8 0,9 0 0 0,0-4 0 0,4 1 0 15,-13-9 0-15,5 12 0 0,-5-12 0 16,0 0 0-16,14 4 0 0,-14-4 0 0,9-4 0 16,4 4 0-16,1-8 0 0,-5 0 0 0,5 3 20 0,-5-3-3 15,5 0 0-15,-5-4 0 0,4 0-1 0,1 0 0 16,-9-4 0-16,4-5 0 0,-5 9 3 0,1-4 0 16,-5 0 0-16,0 0 0 0,0 4-7 0,-5-5 0 15,-4 5-1-15,0 4 0 0,-5 0 0 0,1 0 0 16,-1 0 0-16,-4 4 0 0,0 4-11 0,4 0 0 15,-4 4 0-15,4 0 8 0,-4 4-8 0,4 4 0 16,1 4 0-16,-1-3 0 0,0 7 0 0,5-4 0 0,0 4-8 0,5 0 8 16,-1 5 0-16,5-1 0 0,0-4 0 0,5 0 0 15,4-3-10-15,-5-5 10 0,-4-12 0 0,9 8-9 16,0-4 9-16,-9-4 8 0,9 4-8 0,1-8 11 16,3 0 17-16,-8-4 3 0,8 4 1 0,-3-8 0 15,-6-1-3-15,5 1 0 0,0 0 0 0,-4 0 0 16,-1-4-5-16,1 0-2 0,0 4 0 0,-5-5 0 15,0 1-1-15,-5 4 0 0,0-4 0 0,1 4 0 16,-1 4-12-16,1-1-9 0,-5 5 12 0,0-4-12 16,-1 4 0-16,1 4 0 0,0 0 0 0,0 4 0 15,0 0-19 1,0 0-7-16,0 5-2 0,0 3 0 0,-5-4-130 0,5 8-26 16,4 4-6-16</inkml:trace>
  <inkml:trace contextRef="#ctx0" brushRef="#br1" timeOffset="-24849.969">-2052-3072 806 0,'0'0'72'0,"0"0"-58"0,0 0-14 0,0 0 0 16,0 0 225-16,0 0 43 0,0 0 8 0,14-4 1 15,-5-4-210-15,0 4-43 0,0 0-8 0,0-4-1 16,5 8-15-16,-5-8 0 0,0 4 0 0,5 0-552 15,-5 0-107-15</inkml:trace>
  <inkml:trace contextRef="#ctx0" brushRef="#br1" timeOffset="-24986.5">-1988-3667 1555 0,'0'0'68'0,"-9"12"16"16,0 0-68-16,0 1-16 0,0-1 0 0,4 0 0 0,-4 0 132 0,9 0 22 16,0 0 5-16,-5 0 1 0,5 1-148 0,-4-1-30 15,4 0-6-15,0 0 0 16,0 0-76-16,0 4-16 0,0 1-2 0</inkml:trace>
  <inkml:trace contextRef="#ctx0" brushRef="#br1" timeOffset="-25155.335">-2389-4015 115 0,'9'-4'10'0,"-9"4"-10"0,14 0 0 0,0 4 0 16,-1 4 293-16,1-8 57 0,0 4 11 0,-1 4 3 15,1-4-302-15,0 0-62 0,-5 1-8 0,5-1-4 16,-1 8-70-16,-4-8-14 0</inkml:trace>
  <inkml:trace contextRef="#ctx0" brushRef="#br2" timeOffset="18975.533">-2484-4573 1573 0,'0'0'69'0,"0"0"15"0,0 0-67 0,0 0-17 0,0 0 0 0,0-12 0 16,0-1 17-16,4 1 0 0,-4 0 0 0,9 0 0 15,-4-4-9-15,4 0-8 0,0-5 12 0,5 1-12 16,-5-8-11-16,5-1-9 0,-1-3-1 0,1 0-456 16,0-5-91-16</inkml:trace>
  <inkml:trace contextRef="#ctx0" brushRef="#br1" timeOffset="-26689.375">-2047-4865 172 0,'4'-16'16'0,"-4"16"-16"0,5-8 0 15,0 0 0-15,-1 0 207 0,1 0 38 0,-1-4 8 0,-4 8 2 16,0 4-147-16,0 0-28 0,0-13-7 0,0 13-1 16,0-8 12-16,0 8 1 0,0 0 1 0,0 0 0 15,0-8-3-15,-4 0-1 0,4 8 0 0,0 0 0 16,0 0-32-16,-5-8-6 0,1-4-2 0,4 12 0 16,0-4 0-16,0 4 0 0,0 0 0 0,0 0 0 15,-14-4-28-15,9-4-6 0,-4 4 0 0,5 0-8 16,-1 4 15-16,5 0-4 0,-9 0-1 0,9 0 0 15,0 0 6-15,-9 4 0 0,0-4 1 0,9 0 0 16,0 0-4-16,-5 0-1 0,5 0 0 0,0 0 0 0,0 0 4 16,0 0 1-16,0 0 0 0,-9 0 0 0,9 0-17 0,0 0 0 15,-4 0 0-15,4 0 0 0,0 0 8 16,0 0 2-16,0 0 0 0,0 0 0 0,0 12-10 0,0 0 0 16,0-4 9-16,0 4-9 0,4 0 0 0,1 0 0 15,-1 1 0-15,1-1 8 0,4-4-8 0,0 4 0 16,0 0 0-16,0 0 8 0,0 0-8 0,-4 1 0 15,4-5 0-15,-4 4 0 0,4 0 0 0,0 0 8 16,0-4-8-16,0 0 0 0,-5 4 8 0,6 0-8 16,-1 1 8-16,0-1-8 0,0-4 0 0,-5 4 0 15,6 0 0-15,-1 0 8 0,-5-4-8 0,1 0 8 16,-1 5-8-16,5-5 8 0,-4 0 1 0,4 0 1 16,-9-8 0-16,0 8 0 0,0 0-2 0,0-8 0 15,0 8 0-15,0 0 0 0,0-8 10 0,0 0 2 16,0 0 0-16,0 0 0 0,-4 12-20 0,-1-8 8 0,5-4-8 15,-9 9 0-15,0-1 12 0,0-4-12 16,0 0 12-16,-1 0-12 0,-3-4 12 0,4 4-4 0,-5 4 0 0,0-4-8 16,1 0 9-16,-1 0-9 0,-4 4 0 15,4-4 9-15,-4 4-9 0,4-4 12 0,1 4-12 16,4-3 12-16,-5 3-12 0,0 0 0 0,1 0 9 0,-1-4-9 16,5 0 0-16,-5 0 0 0,5 0 0 0,0 0 8 15,0 0-8-15,4 0 0 0,-4 0 0 0,5 0-8 16,4-4-9-16,-5 4-2 0,-4 0 0 0,9-4 0 15,0 0-62-15,0 0-13 16,-5 4-2-16,1 4-1 0,4-8-92 0,-5 9-19 16,5-1-3-16</inkml:trace>
  <inkml:trace contextRef="#ctx0" brushRef="#br1" timeOffset="-35124.335">-836-4019 1515 0,'-5'-4'67'0,"5"0"14"0,0 0-65 0,-4 4-16 15,-1-4 0-15,1 0 0 0,4 4 64 0,-5-4 8 16,1 4 3-16,-6 0 0 0,6 4-1 0,-5 0 0 15,4 0 0-15,-8 4 0 0,-1 4-42 0,0 0-9 16,1 0-2-16,4 5 0 0,-5-1-8 0,5 0-1 0,0 4-1 16,0-8 0-16,4 5 11 0,0-5 2 15,5 0 1-15,-4-4 0 0,4-8-25 0,0 0 0 16,0 0 0-16,0 0 0 0,14 4 9 0,-1-4 7 0,1-4 0 0,4-4 1 16,0 0 21-16,-4-4 4 0,0 0 1 0,4-9 0 15,-5 5-8-15,6 0-2 16,-6 0 0-16,-4 0 0 0,5-1 3 0,-5-3 0 0,0 0 0 15,0 0 0-15,-4 3-14 0,0-3-2 0,-5 4-1 16,0 0 0-16,-5 0-4 0,0 3-1 0,-4 9 0 0,0 0 0 16,-4 0-14-16,-6 0 11 0,1 4-11 0,0 0 10 15,-5 4-10-15,0 0-14 0,-4 4 3 0,0 5 1 16,4-1-118 0,-4 4-24-16,-1 4-5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9CE2-5C13-CA44-BF99-A3088F63C31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C3F8-6AD3-BD44-82FC-089D3ADA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7F8FF-8F4C-4802-9687-E056E0FB3219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954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3251D-538A-4656-9334-B4D6979D5202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295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3C910D-089A-4DDD-B457-22D2DF4A6970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C6E7F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C6E7F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579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AE5BD-38F1-4524-AC11-0A7EB97B78A6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10730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57BDB-2D56-4B9F-8AAD-15AFC0AED804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35690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D19FB-5A80-4A02-B257-7EF76B6145A1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873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3E6742-39C2-45C9-8C14-F4A4DCA79B92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118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42406-1A0F-46D2-B6E6-08B38A5AD2BC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4006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139883-CF8C-4092-BAED-BAC3FE98D7F4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C6E7F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C6E7F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C6E7F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69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CCAD6-F7EA-4363-9EC7-070306C7B951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53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BD9165-5B13-4D2D-AEC0-BBB52AD038A9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7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BA22-7B04-AD41-9554-DAEDB1489E4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9D7F13-4326-4991-B72E-F0D1D7D51817}" type="datetime1">
              <a:rPr kumimoji="0" lang="el-GR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D1AFB-D8A7-4191-AB9A-200FE60D10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41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3.jpeg"/><Relationship Id="rId4" Type="http://schemas.openxmlformats.org/officeDocument/2006/relationships/image" Target="../media/image72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27.emf"/><Relationship Id="rId21" Type="http://schemas.openxmlformats.org/officeDocument/2006/relationships/image" Target="../media/image118.emf"/><Relationship Id="rId34" Type="http://schemas.openxmlformats.org/officeDocument/2006/relationships/customXml" Target="../ink/ink17.xml"/><Relationship Id="rId7" Type="http://schemas.openxmlformats.org/officeDocument/2006/relationships/image" Target="../media/image111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22.emf"/><Relationship Id="rId41" Type="http://schemas.openxmlformats.org/officeDocument/2006/relationships/image" Target="../media/image128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1" Type="http://schemas.openxmlformats.org/officeDocument/2006/relationships/image" Target="../media/image113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26.emf"/><Relationship Id="rId40" Type="http://schemas.openxmlformats.org/officeDocument/2006/relationships/customXml" Target="../ink/ink20.xml"/><Relationship Id="rId5" Type="http://schemas.openxmlformats.org/officeDocument/2006/relationships/image" Target="../media/image110.emf"/><Relationship Id="rId15" Type="http://schemas.openxmlformats.org/officeDocument/2006/relationships/image" Target="../media/image115.emf"/><Relationship Id="rId23" Type="http://schemas.openxmlformats.org/officeDocument/2006/relationships/image" Target="../media/image119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17.emf"/><Relationship Id="rId31" Type="http://schemas.openxmlformats.org/officeDocument/2006/relationships/image" Target="../media/image123.emf"/><Relationship Id="rId4" Type="http://schemas.openxmlformats.org/officeDocument/2006/relationships/customXml" Target="../ink/ink2.xml"/><Relationship Id="rId9" Type="http://schemas.openxmlformats.org/officeDocument/2006/relationships/image" Target="../media/image112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21.emf"/><Relationship Id="rId30" Type="http://schemas.openxmlformats.org/officeDocument/2006/relationships/customXml" Target="../ink/ink15.xml"/><Relationship Id="rId35" Type="http://schemas.openxmlformats.org/officeDocument/2006/relationships/image" Target="../media/image125.emf"/><Relationship Id="rId8" Type="http://schemas.openxmlformats.org/officeDocument/2006/relationships/customXml" Target="../ink/ink4.xml"/><Relationship Id="rId3" Type="http://schemas.openxmlformats.org/officeDocument/2006/relationships/image" Target="../media/image109.emf"/><Relationship Id="rId12" Type="http://schemas.openxmlformats.org/officeDocument/2006/relationships/customXml" Target="../ink/ink6.xml"/><Relationship Id="rId17" Type="http://schemas.openxmlformats.org/officeDocument/2006/relationships/image" Target="../media/image116.emf"/><Relationship Id="rId25" Type="http://schemas.openxmlformats.org/officeDocument/2006/relationships/image" Target="../media/image120.emf"/><Relationship Id="rId33" Type="http://schemas.openxmlformats.org/officeDocument/2006/relationships/image" Target="../media/image124.emf"/><Relationship Id="rId38" Type="http://schemas.openxmlformats.org/officeDocument/2006/relationships/customXml" Target="../ink/ink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Dopamine" TargetMode="External"/><Relationship Id="rId18" Type="http://schemas.openxmlformats.org/officeDocument/2006/relationships/hyperlink" Target="https://en.wikipedia.org/wiki/Trace_amine" TargetMode="External"/><Relationship Id="rId26" Type="http://schemas.openxmlformats.org/officeDocument/2006/relationships/hyperlink" Target="https://en.wikipedia.org/wiki/Somatostatin" TargetMode="External"/><Relationship Id="rId3" Type="http://schemas.openxmlformats.org/officeDocument/2006/relationships/hyperlink" Target="https://en.wikipedia.org/wiki/Glutamate" TargetMode="External"/><Relationship Id="rId21" Type="http://schemas.openxmlformats.org/officeDocument/2006/relationships/hyperlink" Target="https://en.wikipedia.org/wiki/Tyramine" TargetMode="External"/><Relationship Id="rId34" Type="http://schemas.openxmlformats.org/officeDocument/2006/relationships/hyperlink" Target="https://en.wikipedia.org/wiki/Acetylcholine" TargetMode="External"/><Relationship Id="rId7" Type="http://schemas.openxmlformats.org/officeDocument/2006/relationships/hyperlink" Target="https://en.wikipedia.org/wiki/Glycine" TargetMode="External"/><Relationship Id="rId12" Type="http://schemas.openxmlformats.org/officeDocument/2006/relationships/hyperlink" Target="https://en.wikipedia.org/wiki/Monoamine" TargetMode="External"/><Relationship Id="rId17" Type="http://schemas.openxmlformats.org/officeDocument/2006/relationships/hyperlink" Target="https://en.wikipedia.org/wiki/Serotonin" TargetMode="External"/><Relationship Id="rId25" Type="http://schemas.openxmlformats.org/officeDocument/2006/relationships/hyperlink" Target="https://en.wikipedia.org/wiki/Peptide" TargetMode="External"/><Relationship Id="rId33" Type="http://schemas.openxmlformats.org/officeDocument/2006/relationships/hyperlink" Target="https://en.wikipedia.org/wiki/Adenosine" TargetMode="External"/><Relationship Id="rId2" Type="http://schemas.openxmlformats.org/officeDocument/2006/relationships/hyperlink" Target="https://en.wikipedia.org/wiki/Amino_acid" TargetMode="External"/><Relationship Id="rId16" Type="http://schemas.openxmlformats.org/officeDocument/2006/relationships/hyperlink" Target="https://en.wikipedia.org/wiki/Histamine" TargetMode="External"/><Relationship Id="rId20" Type="http://schemas.openxmlformats.org/officeDocument/2006/relationships/hyperlink" Target="https://en.wikipedia.org/wiki/N-methylphenethylamine" TargetMode="External"/><Relationship Id="rId29" Type="http://schemas.openxmlformats.org/officeDocument/2006/relationships/hyperlink" Target="https://en.wikipedia.org/wiki/Opioid_pept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%CE%93-aminobutyric_acid" TargetMode="External"/><Relationship Id="rId11" Type="http://schemas.openxmlformats.org/officeDocument/2006/relationships/hyperlink" Target="https://en.wikipedia.org/wiki/Hydrogen_sulfide" TargetMode="External"/><Relationship Id="rId24" Type="http://schemas.openxmlformats.org/officeDocument/2006/relationships/hyperlink" Target="https://en.wikipedia.org/wiki/Tryptamine" TargetMode="External"/><Relationship Id="rId32" Type="http://schemas.openxmlformats.org/officeDocument/2006/relationships/hyperlink" Target="https://en.wikipedia.org/wiki/Adenosine_triphosphate" TargetMode="External"/><Relationship Id="rId5" Type="http://schemas.openxmlformats.org/officeDocument/2006/relationships/hyperlink" Target="https://en.wikipedia.org/wiki/D-serine" TargetMode="External"/><Relationship Id="rId15" Type="http://schemas.openxmlformats.org/officeDocument/2006/relationships/hyperlink" Target="https://en.wikipedia.org/wiki/Epinephrine" TargetMode="External"/><Relationship Id="rId23" Type="http://schemas.openxmlformats.org/officeDocument/2006/relationships/hyperlink" Target="https://en.wikipedia.org/wiki/Octopamine_(neurotransmitter)" TargetMode="External"/><Relationship Id="rId28" Type="http://schemas.openxmlformats.org/officeDocument/2006/relationships/hyperlink" Target="https://en.wikipedia.org/wiki/Cocaine_and_amphetamine_regulated_transcript" TargetMode="External"/><Relationship Id="rId10" Type="http://schemas.openxmlformats.org/officeDocument/2006/relationships/hyperlink" Target="https://en.wikipedia.org/wiki/Carbon_monoxide" TargetMode="External"/><Relationship Id="rId19" Type="http://schemas.openxmlformats.org/officeDocument/2006/relationships/hyperlink" Target="https://en.wikipedia.org/wiki/Phenethylamine" TargetMode="External"/><Relationship Id="rId31" Type="http://schemas.openxmlformats.org/officeDocument/2006/relationships/hyperlink" Target="https://en.wikipedia.org/wiki/Purinergic_signalling" TargetMode="External"/><Relationship Id="rId4" Type="http://schemas.openxmlformats.org/officeDocument/2006/relationships/hyperlink" Target="https://en.wikipedia.org/wiki/Aspartate" TargetMode="External"/><Relationship Id="rId9" Type="http://schemas.openxmlformats.org/officeDocument/2006/relationships/hyperlink" Target="https://en.wikipedia.org/wiki/Nitric_oxide" TargetMode="External"/><Relationship Id="rId14" Type="http://schemas.openxmlformats.org/officeDocument/2006/relationships/hyperlink" Target="https://en.wikipedia.org/wiki/Norepinephrine" TargetMode="External"/><Relationship Id="rId22" Type="http://schemas.openxmlformats.org/officeDocument/2006/relationships/hyperlink" Target="https://en.wikipedia.org/wiki/3-iodothyronamine" TargetMode="External"/><Relationship Id="rId27" Type="http://schemas.openxmlformats.org/officeDocument/2006/relationships/hyperlink" Target="https://en.wikipedia.org/wiki/Substance_P" TargetMode="External"/><Relationship Id="rId30" Type="http://schemas.openxmlformats.org/officeDocument/2006/relationships/hyperlink" Target="https://en.wikipedia.org/wiki/Neurotransmitter#cite_note-pmid38738-11" TargetMode="External"/><Relationship Id="rId35" Type="http://schemas.openxmlformats.org/officeDocument/2006/relationships/hyperlink" Target="https://en.wikipedia.org/wiki/Anandamide" TargetMode="External"/><Relationship Id="rId8" Type="http://schemas.openxmlformats.org/officeDocument/2006/relationships/hyperlink" Target="https://en.wikipedia.org/wiki/Gasotransmitte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www.youtube.com/watch?v=STyd1qJr3yM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s://www.youtube.com/watch?v=i9GiLBXWAHIon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0" y="2078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410200" y="2055813"/>
            <a:ext cx="54517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err="1">
                <a:solidFill>
                  <a:schemeClr val="bg1"/>
                </a:solidFill>
              </a:rPr>
              <a:t>computation</a:t>
            </a:r>
            <a:endParaRPr lang="cs-CZ" sz="7200" i="1" dirty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and </a:t>
            </a:r>
            <a:r>
              <a:rPr lang="cs-CZ" sz="7200" i="1" dirty="0" err="1">
                <a:solidFill>
                  <a:schemeClr val="bg1"/>
                </a:solidFill>
              </a:rPr>
              <a:t>the</a:t>
            </a:r>
            <a:r>
              <a:rPr lang="cs-CZ" sz="7200" i="1" dirty="0">
                <a:solidFill>
                  <a:schemeClr val="bg1"/>
                </a:solidFill>
              </a:rPr>
              <a:t> brain:</a:t>
            </a:r>
          </a:p>
          <a:p>
            <a:r>
              <a:rPr lang="cs-CZ" sz="7200" i="1" dirty="0">
                <a:solidFill>
                  <a:schemeClr val="bg1"/>
                </a:solidFill>
              </a:rPr>
              <a:t> a </a:t>
            </a:r>
            <a:r>
              <a:rPr lang="cs-CZ" sz="7200" i="1" dirty="0" err="1">
                <a:solidFill>
                  <a:schemeClr val="bg1"/>
                </a:solidFill>
              </a:rPr>
              <a:t>tutorial</a:t>
            </a:r>
            <a:endParaRPr lang="cs-CZ" sz="7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4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72EC-9C26-8542-BD37-620DD43D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4AD16-B351-0645-97CE-BDBA98FB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B3985-E4FB-234C-A887-509EEF62506B}"/>
              </a:ext>
            </a:extLst>
          </p:cNvPr>
          <p:cNvSpPr/>
          <p:nvPr/>
        </p:nvSpPr>
        <p:spPr>
          <a:xfrm>
            <a:off x="-187036" y="0"/>
            <a:ext cx="12379036" cy="7148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4196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6333-00CC-DE49-8A5E-1FBAE8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725" y="1470025"/>
            <a:ext cx="7217608" cy="488235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How are these tree representations created?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in about a </a:t>
            </a:r>
            <a:r>
              <a:rPr lang="en-US" b="1" dirty="0">
                <a:solidFill>
                  <a:srgbClr val="00B050"/>
                </a:solidFill>
              </a:rPr>
              <a:t>dozen </a:t>
            </a:r>
            <a:r>
              <a:rPr lang="en-US" b="1" dirty="0">
                <a:solidFill>
                  <a:srgbClr val="C00000"/>
                </a:solidFill>
              </a:rPr>
              <a:t>spikes per step?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/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(Why a dozen?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neuron spikes ~ 50Hz : 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language ~ 4Hz)</a:t>
            </a:r>
            <a:r>
              <a:rPr lang="en-US" b="1" dirty="0">
                <a:solidFill>
                  <a:srgbClr val="C00000"/>
                </a:solidFill>
              </a:rPr>
              <a:t/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 descr="5937020-the-thinker-statue-by-the-french-sculptor-rodin.jpg">
            <a:extLst>
              <a:ext uri="{FF2B5EF4-FFF2-40B4-BE49-F238E27FC236}">
                <a16:creationId xmlns:a16="http://schemas.microsoft.com/office/drawing/2014/main" id="{334C65C6-7D0E-0B40-A1B8-5590A115C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74" y="1470025"/>
            <a:ext cx="29045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851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[</a:t>
            </a:r>
            <a:r>
              <a:rPr lang="en-US" dirty="0" err="1"/>
              <a:t>Frankland</a:t>
            </a:r>
            <a:r>
              <a:rPr lang="en-US" dirty="0"/>
              <a:t> &amp; Greene PNAS 2015]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05800" cy="452596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“The ball hit the </a:t>
            </a:r>
            <a:r>
              <a:rPr lang="en-US" dirty="0">
                <a:solidFill>
                  <a:schemeClr val="accent2"/>
                </a:solidFill>
              </a:rPr>
              <a:t>truck</a:t>
            </a:r>
            <a:r>
              <a:rPr lang="en-US" dirty="0"/>
              <a:t>”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vs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“The </a:t>
            </a:r>
            <a:r>
              <a:rPr lang="en-US" dirty="0">
                <a:solidFill>
                  <a:schemeClr val="accent2"/>
                </a:solidFill>
              </a:rPr>
              <a:t>truck</a:t>
            </a:r>
            <a:r>
              <a:rPr lang="en-US" dirty="0"/>
              <a:t> hit the ball’’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i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i="1" dirty="0">
                <a:solidFill>
                  <a:srgbClr val="FF0000"/>
                </a:solidFill>
              </a:rPr>
              <a:t>Different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areas of the Superior Temporal Gyrus (STG)  responded to “truck” in the two sentences</a:t>
            </a:r>
            <a:endParaRPr lang="en-US" i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The first area also responded to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“The </a:t>
            </a:r>
            <a:r>
              <a:rPr lang="en-US" dirty="0">
                <a:solidFill>
                  <a:schemeClr val="accent2"/>
                </a:solidFill>
              </a:rPr>
              <a:t>truck</a:t>
            </a:r>
            <a:r>
              <a:rPr lang="en-US" dirty="0"/>
              <a:t> was hit by the ball”</a:t>
            </a:r>
          </a:p>
        </p:txBody>
      </p:sp>
    </p:spTree>
    <p:extLst>
      <p:ext uri="{BB962C8B-B14F-4D97-AF65-F5344CB8AC3E}">
        <p14:creationId xmlns:p14="http://schemas.microsoft.com/office/powerpoint/2010/main" val="16271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6303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Zaccarella</a:t>
            </a:r>
            <a:r>
              <a:rPr lang="en-US" dirty="0"/>
              <a:t> &amp; </a:t>
            </a:r>
            <a:r>
              <a:rPr lang="en-US" dirty="0" err="1"/>
              <a:t>Friedericci</a:t>
            </a:r>
            <a:r>
              <a:rPr lang="en-US" dirty="0"/>
              <a:t> “Merge in the human Brain” </a:t>
            </a:r>
            <a:r>
              <a:rPr lang="en-US" i="1" dirty="0"/>
              <a:t>Front. Psych. 2015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1"/>
            <a:ext cx="8229600" cy="3840163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completion of phrases, and especially of sentences, </a:t>
            </a:r>
            <a:r>
              <a:rPr lang="en-US" sz="3600" dirty="0">
                <a:solidFill>
                  <a:srgbClr val="C00000"/>
                </a:solidFill>
              </a:rPr>
              <a:t>activates parts of </a:t>
            </a:r>
            <a:r>
              <a:rPr lang="en-US" sz="3600" dirty="0" err="1">
                <a:solidFill>
                  <a:srgbClr val="C00000"/>
                </a:solidFill>
              </a:rPr>
              <a:t>Broca’s</a:t>
            </a:r>
            <a:r>
              <a:rPr lang="en-US" sz="3600" dirty="0">
                <a:solidFill>
                  <a:srgbClr val="C00000"/>
                </a:solidFill>
              </a:rPr>
              <a:t> area</a:t>
            </a:r>
          </a:p>
        </p:txBody>
      </p:sp>
    </p:spTree>
    <p:extLst>
      <p:ext uri="{BB962C8B-B14F-4D97-AF65-F5344CB8AC3E}">
        <p14:creationId xmlns:p14="http://schemas.microsoft.com/office/powerpoint/2010/main" val="22425087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Language Organ</a:t>
            </a:r>
          </a:p>
        </p:txBody>
      </p:sp>
      <p:pic>
        <p:nvPicPr>
          <p:cNvPr id="5" name="Content Placeholder 4" descr="1-s2.0-S1364661312002823-gr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r="16340"/>
          <a:stretch>
            <a:fillRect/>
          </a:stretch>
        </p:blipFill>
        <p:spPr>
          <a:xfrm>
            <a:off x="2194837" y="1284433"/>
            <a:ext cx="8229600" cy="4525963"/>
          </a:xfrm>
          <a:ln>
            <a:solidFill>
              <a:srgbClr val="FF0000"/>
            </a:solidFill>
          </a:ln>
        </p:spPr>
      </p:pic>
      <p:sp>
        <p:nvSpPr>
          <p:cNvPr id="3" name="Oval 2"/>
          <p:cNvSpPr/>
          <p:nvPr/>
        </p:nvSpPr>
        <p:spPr>
          <a:xfrm>
            <a:off x="3657600" y="3048000"/>
            <a:ext cx="1285461" cy="1390265"/>
          </a:xfrm>
          <a:prstGeom prst="ellips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-1620000">
            <a:off x="5486400" y="3319619"/>
            <a:ext cx="1219200" cy="455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52217" y="2194119"/>
            <a:ext cx="1444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33CC"/>
                </a:solidFill>
                <a:latin typeface="+mj-lt"/>
              </a:rPr>
              <a:t>Broca’s</a:t>
            </a:r>
            <a:r>
              <a:rPr lang="en-US" sz="3200" dirty="0">
                <a:solidFill>
                  <a:srgbClr val="0033CC"/>
                </a:solidFill>
                <a:latin typeface="+mj-lt"/>
              </a:rPr>
              <a:t> </a:t>
            </a:r>
          </a:p>
          <a:p>
            <a:r>
              <a:rPr lang="en-US" sz="3200" dirty="0">
                <a:solidFill>
                  <a:srgbClr val="0033CC"/>
                </a:solidFill>
                <a:latin typeface="+mj-lt"/>
              </a:rPr>
              <a:t>area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7140" y="2194119"/>
            <a:ext cx="20537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+mj-lt"/>
              </a:rPr>
              <a:t>Wernicke’s </a:t>
            </a:r>
          </a:p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area</a:t>
            </a:r>
          </a:p>
        </p:txBody>
      </p:sp>
      <p:sp>
        <p:nvSpPr>
          <p:cNvPr id="8" name="Oval 7"/>
          <p:cNvSpPr/>
          <p:nvPr/>
        </p:nvSpPr>
        <p:spPr>
          <a:xfrm rot="-1800000">
            <a:off x="5527759" y="3908063"/>
            <a:ext cx="1563757" cy="726998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60703" y="3686787"/>
            <a:ext cx="1415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+mj-lt"/>
              </a:rPr>
              <a:t>Lexicon</a:t>
            </a:r>
          </a:p>
        </p:txBody>
      </p:sp>
    </p:spTree>
    <p:extLst>
      <p:ext uri="{BB962C8B-B14F-4D97-AF65-F5344CB8AC3E}">
        <p14:creationId xmlns:p14="http://schemas.microsoft.com/office/powerpoint/2010/main" val="35128093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Merge: Does it need enhanced hardware?</a:t>
            </a:r>
            <a:br>
              <a:rPr lang="en-US" dirty="0"/>
            </a:br>
            <a:r>
              <a:rPr lang="en-US" dirty="0"/>
              <a:t>(The mystery of the Arcuate Fasciculus)</a:t>
            </a:r>
          </a:p>
        </p:txBody>
      </p:sp>
      <p:pic>
        <p:nvPicPr>
          <p:cNvPr id="4" name="Picture 2" descr="rcuate fasciculus dissection and tractograph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9481"/>
            <a:ext cx="10515600" cy="36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670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1534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 Assembly Calculus recap</a:t>
            </a:r>
            <a:r>
              <a:rPr lang="en-US" dirty="0">
                <a:solidFill>
                  <a:srgbClr val="C0504D"/>
                </a:solidFill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667452" y="1476375"/>
            <a:ext cx="8806331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project</a:t>
            </a:r>
            <a:r>
              <a:rPr lang="en-US" sz="3600" b="1" dirty="0">
                <a:latin typeface="+mj-lt"/>
                <a:ea typeface="ＭＳ Ｐゴシック" charset="0"/>
                <a:cs typeface="ＭＳ Ｐゴシック" charset="0"/>
              </a:rPr>
              <a:t>(y, B, x) </a:t>
            </a:r>
            <a:endParaRPr lang="en-US" sz="2600" b="1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6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associate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(x, y) 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600" dirty="0" err="1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pattern_complete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(x, y) 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6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merge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(x, y, B, z)</a:t>
            </a:r>
          </a:p>
          <a:p>
            <a:pPr>
              <a:defRPr/>
            </a:pPr>
            <a:r>
              <a:rPr lang="en-US" sz="3600" dirty="0">
                <a:ea typeface="ＭＳ Ｐゴシック" charset="0"/>
                <a:cs typeface="ＭＳ Ｐゴシック" charset="0"/>
              </a:rPr>
              <a:t>Plus:  </a:t>
            </a:r>
            <a:r>
              <a:rPr lang="en-US" sz="36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activate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(x)</a:t>
            </a:r>
            <a:r>
              <a:rPr lang="en-US" sz="3500" b="1" dirty="0">
                <a:latin typeface="+mj-lt"/>
                <a:ea typeface="ＭＳ Ｐゴシック" charset="0"/>
                <a:cs typeface="ＭＳ Ｐゴシック" charset="0"/>
              </a:rPr>
              <a:t>, </a:t>
            </a:r>
            <a:r>
              <a:rPr lang="en-US" sz="35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read</a:t>
            </a:r>
            <a:r>
              <a:rPr lang="en-US" sz="3500" b="1" dirty="0">
                <a:latin typeface="+mj-lt"/>
                <a:ea typeface="ＭＳ Ｐゴシック" charset="0"/>
                <a:cs typeface="ＭＳ Ｐゴシック" charset="0"/>
              </a:rPr>
              <a:t>(), </a:t>
            </a:r>
            <a:r>
              <a:rPr lang="en-US" sz="35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disinhibit</a:t>
            </a:r>
            <a:r>
              <a:rPr lang="en-US" sz="3500" b="1" dirty="0">
                <a:latin typeface="+mj-lt"/>
                <a:ea typeface="ＭＳ Ｐゴシック" charset="0"/>
                <a:cs typeface="ＭＳ Ｐゴシック" charset="0"/>
              </a:rPr>
              <a:t>(A)</a:t>
            </a:r>
          </a:p>
          <a:p>
            <a:pPr marL="0" indent="0">
              <a:buNone/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1476375"/>
            <a:ext cx="547687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  <a:r>
              <a:rPr lang="en-US" sz="4000"/>
              <a:t>:</a:t>
            </a:r>
            <a:r>
              <a:rPr lang="en-US" sz="4000" b="1" i="1">
                <a:solidFill>
                  <a:schemeClr val="accent4">
                    <a:lumMod val="75000"/>
                  </a:schemeClr>
                </a:solidFill>
              </a:rPr>
              <a:t> How powerful is this </a:t>
            </a:r>
            <a:r>
              <a:rPr lang="en-US" sz="4000" b="1" i="1" dirty="0">
                <a:solidFill>
                  <a:schemeClr val="accent4">
                    <a:lumMod val="75000"/>
                  </a:schemeClr>
                </a:solidFill>
              </a:rPr>
              <a:t>system?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68533" y="4776370"/>
            <a:ext cx="5497248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A: </a:t>
            </a:r>
            <a:r>
              <a:rPr lang="en-US" sz="4000" b="1" i="1" dirty="0">
                <a:solidFill>
                  <a:schemeClr val="accent4">
                    <a:lumMod val="75000"/>
                  </a:schemeClr>
                </a:solidFill>
              </a:rPr>
              <a:t>can perform arbitrary √n-space computations</a:t>
            </a:r>
          </a:p>
        </p:txBody>
      </p:sp>
    </p:spTree>
    <p:extLst>
      <p:ext uri="{BB962C8B-B14F-4D97-AF65-F5344CB8AC3E}">
        <p14:creationId xmlns:p14="http://schemas.microsoft.com/office/powerpoint/2010/main" val="34954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 Finally: a brain architecture for syntax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843564"/>
            <a:ext cx="1600200" cy="2506980"/>
          </a:xfrm>
        </p:spPr>
      </p:pic>
      <p:sp>
        <p:nvSpPr>
          <p:cNvPr id="5" name="Rectangle 4"/>
          <p:cNvSpPr/>
          <p:nvPr/>
        </p:nvSpPr>
        <p:spPr>
          <a:xfrm>
            <a:off x="4953000" y="4876800"/>
            <a:ext cx="4495800" cy="1219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3000" y="3429000"/>
            <a:ext cx="4495800" cy="1219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39000" y="2057400"/>
            <a:ext cx="2209800" cy="1219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0" y="2057400"/>
            <a:ext cx="2209800" cy="1219200"/>
          </a:xfrm>
          <a:prstGeom prst="rect">
            <a:avLst/>
          </a:prstGeom>
          <a:noFill/>
          <a:ln w="57150">
            <a:solidFill>
              <a:srgbClr val="9C5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4495800"/>
            <a:ext cx="2540000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41967" y="518160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kick</a:t>
            </a:r>
          </a:p>
        </p:txBody>
      </p:sp>
      <p:cxnSp>
        <p:nvCxnSpPr>
          <p:cNvPr id="13" name="Straight Arrow Connector 12"/>
          <p:cNvCxnSpPr>
            <a:endCxn id="14" idx="2"/>
          </p:cNvCxnSpPr>
          <p:nvPr/>
        </p:nvCxnSpPr>
        <p:spPr>
          <a:xfrm flipH="1" flipV="1">
            <a:off x="7145796" y="4249847"/>
            <a:ext cx="93204" cy="9317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9349" y="3726627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kick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5097" y="4958866"/>
            <a:ext cx="715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boy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607832" y="4188023"/>
            <a:ext cx="183368" cy="9864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0106" y="3505200"/>
            <a:ext cx="715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boy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4648200"/>
            <a:ext cx="2540000" cy="254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10610" y="5105400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ball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8158622" y="4249848"/>
            <a:ext cx="223378" cy="97062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63010" y="3664803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ball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534400" y="2743200"/>
            <a:ext cx="0" cy="831056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315200" y="2743200"/>
            <a:ext cx="1066800" cy="1059656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02014" y="2247183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VP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751875" y="2743200"/>
            <a:ext cx="191725" cy="90011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1"/>
          </p:cNvCxnSpPr>
          <p:nvPr/>
        </p:nvCxnSpPr>
        <p:spPr>
          <a:xfrm flipH="1">
            <a:off x="6126912" y="2508793"/>
            <a:ext cx="1975102" cy="110658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768711" y="225996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58835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/>
      <p:bldP spid="19" grpId="0"/>
      <p:bldP spid="21" grpId="0"/>
      <p:bldP spid="25" grpId="0"/>
      <p:bldP spid="3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help explain </a:t>
            </a:r>
            <a:br>
              <a:rPr lang="en-US" dirty="0"/>
            </a:br>
            <a:r>
              <a:rPr lang="en-US" dirty="0"/>
              <a:t>how to construct a </a:t>
            </a:r>
            <a:r>
              <a:rPr lang="en-US" b="1" i="1" dirty="0">
                <a:solidFill>
                  <a:srgbClr val="C00000"/>
                </a:solidFill>
              </a:rPr>
              <a:t>sentence scaffold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712" y="1825625"/>
            <a:ext cx="740475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Comprehension: </a:t>
            </a:r>
            <a:r>
              <a:rPr lang="en-US" sz="3200" b="1" i="1" dirty="0"/>
              <a:t>same mechanism </a:t>
            </a:r>
            <a:r>
              <a:rPr lang="mr-IN" sz="3200" dirty="0">
                <a:solidFill>
                  <a:srgbClr val="0070C0"/>
                </a:solidFill>
              </a:rPr>
              <a:t>–</a:t>
            </a:r>
            <a:r>
              <a:rPr lang="en-US" sz="3200" dirty="0">
                <a:solidFill>
                  <a:srgbClr val="0070C0"/>
                </a:solidFill>
              </a:rPr>
              <a:t> plus on-line parsing, ambiguity resolution, </a:t>
            </a:r>
            <a:r>
              <a:rPr lang="mr-IN" sz="3200" dirty="0">
                <a:solidFill>
                  <a:srgbClr val="0070C0"/>
                </a:solidFill>
              </a:rPr>
              <a:t>…</a:t>
            </a:r>
            <a:endParaRPr lang="en-US" sz="3200" dirty="0">
              <a:solidFill>
                <a:srgbClr val="0070C0"/>
              </a:solidFill>
            </a:endParaRPr>
          </a:p>
          <a:p>
            <a:r>
              <a:rPr lang="en-US" sz="3200" dirty="0"/>
              <a:t>Production </a:t>
            </a:r>
            <a:r>
              <a:rPr lang="en-US" sz="3200" dirty="0">
                <a:solidFill>
                  <a:srgbClr val="C00000"/>
                </a:solidFill>
              </a:rPr>
              <a:t>(without articulation) </a:t>
            </a:r>
            <a:r>
              <a:rPr lang="en-US" sz="3200" dirty="0"/>
              <a:t>may be </a:t>
            </a:r>
            <a:r>
              <a:rPr lang="en-US" sz="3200" b="1" i="1" dirty="0"/>
              <a:t>much more ancient</a:t>
            </a:r>
          </a:p>
          <a:p>
            <a:r>
              <a:rPr lang="en-US" sz="3200" dirty="0"/>
              <a:t>Planning, deduction, story-telling may </a:t>
            </a:r>
            <a:r>
              <a:rPr lang="en-US" sz="3200" b="1" i="1" dirty="0"/>
              <a:t>use the same merge apparatus and pathways</a:t>
            </a:r>
          </a:p>
          <a:p>
            <a:r>
              <a:rPr lang="en-US" sz="3200" dirty="0">
                <a:solidFill>
                  <a:srgbClr val="C00000"/>
                </a:solidFill>
              </a:rPr>
              <a:t>The mystery of the S-V-O word orders</a:t>
            </a:r>
          </a:p>
          <a:p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1845903" y="2401885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80267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1"/>
          </p:cNvCxnSpPr>
          <p:nvPr/>
        </p:nvCxnSpPr>
        <p:spPr>
          <a:xfrm>
            <a:off x="2033798" y="2589781"/>
            <a:ext cx="978707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1467" y="4741332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23127" y="4738888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7415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11" idx="7"/>
          </p:cNvCxnSpPr>
          <p:nvPr/>
        </p:nvCxnSpPr>
        <p:spPr>
          <a:xfrm flipH="1">
            <a:off x="925310" y="2589781"/>
            <a:ext cx="952831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</p:cNvCxnSpPr>
          <p:nvPr/>
        </p:nvCxnSpPr>
        <p:spPr>
          <a:xfrm>
            <a:off x="3168162" y="3794695"/>
            <a:ext cx="597876" cy="101192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0"/>
          </p:cNvCxnSpPr>
          <p:nvPr/>
        </p:nvCxnSpPr>
        <p:spPr>
          <a:xfrm flipH="1">
            <a:off x="2433194" y="3794695"/>
            <a:ext cx="579311" cy="944193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733" y="397469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66036" y="501364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768" y="497977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23964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SVO map of languages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05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SOV: 45% </a:t>
            </a:r>
            <a:r>
              <a:rPr lang="en-US" sz="3000" dirty="0"/>
              <a:t>Japanese, Urdu, Latin, Ancient Greek, Korean, Sanskrit,</a:t>
            </a:r>
            <a:r>
              <a:rPr lang="mr-IN" sz="3000" dirty="0"/>
              <a:t>…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SVO: 42% </a:t>
            </a:r>
            <a:r>
              <a:rPr lang="en-US" sz="3000" dirty="0"/>
              <a:t>Chinese, English, Hebrew, Greek, German, Spanish, Thai,</a:t>
            </a:r>
            <a:r>
              <a:rPr lang="mr-IN" sz="3000" dirty="0"/>
              <a:t>…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VSO: 9%  </a:t>
            </a:r>
            <a:r>
              <a:rPr lang="en-US" sz="3000" dirty="0"/>
              <a:t>Biblical Hebrew, Arabic, Welsh, Filipino,</a:t>
            </a:r>
            <a:r>
              <a:rPr lang="mr-IN" sz="3000" dirty="0"/>
              <a:t>…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VOS: 3%  </a:t>
            </a:r>
            <a:r>
              <a:rPr lang="en-US" sz="3000" dirty="0"/>
              <a:t>Malagasy, Car,</a:t>
            </a:r>
            <a:r>
              <a:rPr lang="mr-IN" sz="3000" dirty="0"/>
              <a:t>…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OVS: 1%  </a:t>
            </a:r>
            <a:r>
              <a:rPr lang="en-US" sz="3000" dirty="0" err="1"/>
              <a:t>Apalai</a:t>
            </a:r>
            <a:r>
              <a:rPr lang="en-US" sz="3000" dirty="0"/>
              <a:t>,</a:t>
            </a:r>
            <a:r>
              <a:rPr lang="mr-IN" sz="3000" dirty="0"/>
              <a:t>…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OSV: 0.01% </a:t>
            </a:r>
            <a:r>
              <a:rPr lang="en-US" sz="3000" dirty="0" err="1"/>
              <a:t>Warao</a:t>
            </a:r>
            <a:endParaRPr lang="en-US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41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823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[</a:t>
            </a:r>
            <a:r>
              <a:rPr lang="en-US" sz="3200" dirty="0"/>
              <a:t>Diel 1975], [</a:t>
            </a:r>
            <a:r>
              <a:rPr lang="en-US" sz="3200" dirty="0" err="1"/>
              <a:t>Mallinson</a:t>
            </a:r>
            <a:r>
              <a:rPr lang="en-US" sz="3200" dirty="0"/>
              <a:t> and Blake 1981], [Krupa 1982], [Tomlin 1986], </a:t>
            </a:r>
            <a:r>
              <a:rPr lang="mr-IN" sz="3200" dirty="0"/>
              <a:t>…</a:t>
            </a:r>
            <a:r>
              <a:rPr lang="en-US" sz="3200" dirty="0"/>
              <a:t>  Various systems of linguistic principles; S-V-O orders are sorted in decreasing degree of compliance with these principles</a:t>
            </a:r>
          </a:p>
          <a:p>
            <a:r>
              <a:rPr lang="en-US" sz="3200" dirty="0"/>
              <a:t>[Manning and Parker 1989, 1991] “Semantic diagram”</a:t>
            </a:r>
          </a:p>
          <a:p>
            <a:r>
              <a:rPr lang="en-US" sz="3200" dirty="0"/>
              <a:t>[</a:t>
            </a:r>
            <a:r>
              <a:rPr lang="en-US" sz="3200" dirty="0" err="1"/>
              <a:t>Maurits</a:t>
            </a:r>
            <a:r>
              <a:rPr lang="en-US" sz="3200" dirty="0"/>
              <a:t> 2011, 2014]  SVO frequencies are the steady state distribution of a Markov chain.  Languages evolve, word orders change, and one can estimate the transition rates</a:t>
            </a:r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8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Neuroscience Timeline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 L. Galvani 1760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       P. </a:t>
            </a:r>
            <a:r>
              <a:rPr lang="en-US" sz="3600" dirty="0" err="1"/>
              <a:t>Broca</a:t>
            </a:r>
            <a:r>
              <a:rPr lang="en-US" sz="3600" dirty="0"/>
              <a:t> and C. Wernicke 1870s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Camillo Golgi  1872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           Santiago Ramon y </a:t>
            </a:r>
            <a:r>
              <a:rPr lang="en-US" sz="3600" dirty="0" err="1"/>
              <a:t>Cajal</a:t>
            </a:r>
            <a:r>
              <a:rPr lang="en-US" sz="3600" dirty="0"/>
              <a:t>  1880</a:t>
            </a:r>
          </a:p>
        </p:txBody>
      </p:sp>
      <p:pic>
        <p:nvPicPr>
          <p:cNvPr id="7172" name="Picture 4" descr="File:Luigi galvani.jpg">
            <a:extLst>
              <a:ext uri="{FF2B5EF4-FFF2-40B4-BE49-F238E27FC236}">
                <a16:creationId xmlns:a16="http://schemas.microsoft.com/office/drawing/2014/main" id="{5B062B2C-71FE-7845-AE85-7F314E67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03" y="1246909"/>
            <a:ext cx="1560460" cy="17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aul Broca - Wikipedia">
            <a:extLst>
              <a:ext uri="{FF2B5EF4-FFF2-40B4-BE49-F238E27FC236}">
                <a16:creationId xmlns:a16="http://schemas.microsoft.com/office/drawing/2014/main" id="{8D6B43B7-7DCD-A444-9396-2ADC224D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21" y="2176029"/>
            <a:ext cx="1565787" cy="20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ernicke - pl99323">
            <a:extLst>
              <a:ext uri="{FF2B5EF4-FFF2-40B4-BE49-F238E27FC236}">
                <a16:creationId xmlns:a16="http://schemas.microsoft.com/office/drawing/2014/main" id="{9111DEBC-F066-3B41-8725-1CFBC403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608" y="2262043"/>
            <a:ext cx="1289047" cy="17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2013.3-2S.EPONYMSIT | Our Dermatology Online journal">
            <a:extLst>
              <a:ext uri="{FF2B5EF4-FFF2-40B4-BE49-F238E27FC236}">
                <a16:creationId xmlns:a16="http://schemas.microsoft.com/office/drawing/2014/main" id="{EFBA2102-DB37-874F-8B02-9E191846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133" y="3635519"/>
            <a:ext cx="1264305" cy="17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The Nobel Prize in Physiology or Medicine 1906 ...">
            <a:extLst>
              <a:ext uri="{FF2B5EF4-FFF2-40B4-BE49-F238E27FC236}">
                <a16:creationId xmlns:a16="http://schemas.microsoft.com/office/drawing/2014/main" id="{D52A96CA-8CF6-8545-986A-84F12C364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66" y="4529137"/>
            <a:ext cx="1432972" cy="21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0623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04386"/>
            <a:ext cx="10515600" cy="1325563"/>
          </a:xfrm>
        </p:spPr>
        <p:txBody>
          <a:bodyPr/>
          <a:lstStyle/>
          <a:p>
            <a:r>
              <a:rPr lang="en-US" dirty="0"/>
              <a:t>S-V-O word orders: a computational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712" y="1825625"/>
            <a:ext cx="71930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Recall that syntax tree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Articulation Strategy: </a:t>
            </a:r>
            <a:r>
              <a:rPr lang="en-US" sz="4000" dirty="0"/>
              <a:t>selecting a permutation of the three leaves</a:t>
            </a:r>
          </a:p>
          <a:p>
            <a:pPr marL="0" indent="0">
              <a:buNone/>
            </a:pPr>
            <a:r>
              <a:rPr lang="en-US" sz="4000" dirty="0"/>
              <a:t>How is an </a:t>
            </a:r>
            <a:r>
              <a:rPr lang="en-US" sz="4000" b="1" dirty="0">
                <a:solidFill>
                  <a:srgbClr val="C00000"/>
                </a:solidFill>
              </a:rPr>
              <a:t>AS </a:t>
            </a:r>
            <a:r>
              <a:rPr lang="en-US" sz="4000" dirty="0"/>
              <a:t>implemented?</a:t>
            </a: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Oval 3"/>
          <p:cNvSpPr/>
          <p:nvPr/>
        </p:nvSpPr>
        <p:spPr>
          <a:xfrm>
            <a:off x="1845903" y="2401885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80267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1"/>
          </p:cNvCxnSpPr>
          <p:nvPr/>
        </p:nvCxnSpPr>
        <p:spPr>
          <a:xfrm>
            <a:off x="2033798" y="2589781"/>
            <a:ext cx="978707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1467" y="4741332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23127" y="4738888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7415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11" idx="7"/>
          </p:cNvCxnSpPr>
          <p:nvPr/>
        </p:nvCxnSpPr>
        <p:spPr>
          <a:xfrm flipH="1">
            <a:off x="925310" y="2589781"/>
            <a:ext cx="952831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</p:cNvCxnSpPr>
          <p:nvPr/>
        </p:nvCxnSpPr>
        <p:spPr>
          <a:xfrm>
            <a:off x="3168162" y="3794695"/>
            <a:ext cx="597876" cy="101192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0"/>
          </p:cNvCxnSpPr>
          <p:nvPr/>
        </p:nvCxnSpPr>
        <p:spPr>
          <a:xfrm flipH="1">
            <a:off x="2433194" y="3794695"/>
            <a:ext cx="579311" cy="944193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733" y="397469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66036" y="501364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768" y="497977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720332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04386"/>
            <a:ext cx="10515600" cy="1325563"/>
          </a:xfrm>
        </p:spPr>
        <p:txBody>
          <a:bodyPr/>
          <a:lstStyle/>
          <a:p>
            <a:r>
              <a:rPr lang="en-US" dirty="0"/>
              <a:t>AS implementation through </a:t>
            </a:r>
            <a:r>
              <a:rPr lang="en-US" b="1" dirty="0">
                <a:solidFill>
                  <a:srgbClr val="0070C0"/>
                </a:solidFill>
              </a:rPr>
              <a:t>lock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 </a:t>
            </a:r>
            <a:r>
              <a:rPr lang="en-US" b="1" dirty="0">
                <a:solidFill>
                  <a:srgbClr val="00B050"/>
                </a:solidFill>
              </a:rPr>
              <a:t>unlock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712" y="1825625"/>
            <a:ext cx="71930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An internal node may </a:t>
            </a:r>
            <a:r>
              <a:rPr lang="en-US" sz="4000" b="1" i="1" dirty="0">
                <a:solidFill>
                  <a:srgbClr val="0070C0"/>
                </a:solidFill>
              </a:rPr>
              <a:t>lock</a:t>
            </a:r>
            <a:r>
              <a:rPr lang="en-US" sz="4000" dirty="0"/>
              <a:t> a child (when it fires)</a:t>
            </a:r>
          </a:p>
          <a:p>
            <a:pPr marL="0" indent="0">
              <a:buNone/>
            </a:pPr>
            <a:r>
              <a:rPr lang="en-US" sz="4000" dirty="0"/>
              <a:t>A leaf may </a:t>
            </a:r>
            <a:r>
              <a:rPr lang="en-US" sz="4000" b="1" i="1" dirty="0">
                <a:solidFill>
                  <a:srgbClr val="00B050"/>
                </a:solidFill>
              </a:rPr>
              <a:t>unlock</a:t>
            </a:r>
            <a:r>
              <a:rPr lang="en-US" sz="4000" dirty="0"/>
              <a:t> another leaf (again, when it fires)</a:t>
            </a:r>
          </a:p>
          <a:p>
            <a:pPr marL="0" indent="0">
              <a:buNone/>
            </a:pPr>
            <a:r>
              <a:rPr lang="en-US" sz="4000" dirty="0" err="1"/>
              <a:t>Eg</a:t>
            </a:r>
            <a:r>
              <a:rPr lang="en-US" sz="4000" dirty="0"/>
              <a:t>, S-O-V 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Note: this already explains why                SOV, SVO &gt;&gt; others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Oval 3"/>
          <p:cNvSpPr/>
          <p:nvPr/>
        </p:nvSpPr>
        <p:spPr>
          <a:xfrm>
            <a:off x="1845903" y="2401885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80267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1"/>
          </p:cNvCxnSpPr>
          <p:nvPr/>
        </p:nvCxnSpPr>
        <p:spPr>
          <a:xfrm>
            <a:off x="2033798" y="2589781"/>
            <a:ext cx="978707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1467" y="4741332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23127" y="4738888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7415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11" idx="7"/>
          </p:cNvCxnSpPr>
          <p:nvPr/>
        </p:nvCxnSpPr>
        <p:spPr>
          <a:xfrm flipH="1">
            <a:off x="925310" y="2589781"/>
            <a:ext cx="952831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</p:cNvCxnSpPr>
          <p:nvPr/>
        </p:nvCxnSpPr>
        <p:spPr>
          <a:xfrm>
            <a:off x="3168162" y="3794695"/>
            <a:ext cx="597876" cy="101192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0"/>
          </p:cNvCxnSpPr>
          <p:nvPr/>
        </p:nvCxnSpPr>
        <p:spPr>
          <a:xfrm flipH="1">
            <a:off x="2433194" y="3794695"/>
            <a:ext cx="579311" cy="944193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733" y="397469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66036" y="501364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768" y="497977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16" name="Freeform 15"/>
          <p:cNvSpPr/>
          <p:nvPr/>
        </p:nvSpPr>
        <p:spPr>
          <a:xfrm>
            <a:off x="2230430" y="3746090"/>
            <a:ext cx="748744" cy="1165177"/>
          </a:xfrm>
          <a:custGeom>
            <a:avLst/>
            <a:gdLst>
              <a:gd name="connsiteX0" fmla="*/ 748744 w 748744"/>
              <a:gd name="connsiteY0" fmla="*/ 0 h 1165177"/>
              <a:gd name="connsiteX1" fmla="*/ 40822 w 748744"/>
              <a:gd name="connsiteY1" fmla="*/ 324465 h 1165177"/>
              <a:gd name="connsiteX2" fmla="*/ 99815 w 748744"/>
              <a:gd name="connsiteY2" fmla="*/ 1091381 h 1165177"/>
              <a:gd name="connsiteX3" fmla="*/ 217802 w 748744"/>
              <a:gd name="connsiteY3" fmla="*/ 1091381 h 116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44" h="1165177">
                <a:moveTo>
                  <a:pt x="748744" y="0"/>
                </a:moveTo>
                <a:cubicBezTo>
                  <a:pt x="448860" y="71284"/>
                  <a:pt x="148977" y="142568"/>
                  <a:pt x="40822" y="324465"/>
                </a:cubicBezTo>
                <a:cubicBezTo>
                  <a:pt x="-67333" y="506362"/>
                  <a:pt x="70318" y="963562"/>
                  <a:pt x="99815" y="1091381"/>
                </a:cubicBezTo>
                <a:cubicBezTo>
                  <a:pt x="129312" y="1219200"/>
                  <a:pt x="173557" y="1155290"/>
                  <a:pt x="217802" y="109138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9" idx="2"/>
            <a:endCxn id="10" idx="5"/>
          </p:cNvCxnSpPr>
          <p:nvPr/>
        </p:nvCxnSpPr>
        <p:spPr>
          <a:xfrm flipH="1">
            <a:off x="2511022" y="4851399"/>
            <a:ext cx="1180445" cy="7538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7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04386"/>
            <a:ext cx="10515600" cy="1325563"/>
          </a:xfrm>
        </p:spPr>
        <p:txBody>
          <a:bodyPr/>
          <a:lstStyle/>
          <a:p>
            <a:r>
              <a:rPr lang="en-US" dirty="0"/>
              <a:t>S-V-O word orders: a computational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979" y="1799023"/>
            <a:ext cx="76587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C00000"/>
                </a:solidFill>
              </a:rPr>
              <a:t>Assume f(𝝿) ~ </a:t>
            </a:r>
            <a:r>
              <a:rPr lang="en-US" sz="4000" dirty="0" err="1">
                <a:solidFill>
                  <a:srgbClr val="C00000"/>
                </a:solidFill>
              </a:rPr>
              <a:t>exp</a:t>
            </a:r>
            <a:r>
              <a:rPr lang="en-US" sz="4000" dirty="0">
                <a:solidFill>
                  <a:srgbClr val="C00000"/>
                </a:solidFill>
              </a:rPr>
              <a:t>(-complexity(𝝿)) 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C00000"/>
                </a:solidFill>
              </a:rPr>
              <a:t>Complexity = sum of ”costs” of </a:t>
            </a:r>
            <a:r>
              <a:rPr lang="en-US" sz="4000" b="1" dirty="0">
                <a:solidFill>
                  <a:srgbClr val="C00000"/>
                </a:solidFill>
              </a:rPr>
              <a:t>lock</a:t>
            </a:r>
            <a:r>
              <a:rPr lang="en-US" sz="4000" dirty="0">
                <a:solidFill>
                  <a:srgbClr val="C00000"/>
                </a:solidFill>
              </a:rPr>
              <a:t> and </a:t>
            </a:r>
            <a:r>
              <a:rPr lang="en-US" sz="4000" b="1" dirty="0">
                <a:solidFill>
                  <a:srgbClr val="C00000"/>
                </a:solidFill>
              </a:rPr>
              <a:t>unlock</a:t>
            </a:r>
            <a:r>
              <a:rPr lang="en-US" sz="4000" dirty="0">
                <a:solidFill>
                  <a:srgbClr val="C00000"/>
                </a:solidFill>
              </a:rPr>
              <a:t> steps</a:t>
            </a:r>
          </a:p>
          <a:p>
            <a:pPr marL="0" indent="0">
              <a:buNone/>
            </a:pPr>
            <a:r>
              <a:rPr lang="en-US" sz="4000" dirty="0"/>
              <a:t>Gradient descent </a:t>
            </a:r>
            <a:r>
              <a:rPr lang="en-US" sz="4000" dirty="0">
                <a:sym typeface="Wingdings"/>
              </a:rPr>
              <a:t> values for </a:t>
            </a:r>
            <a:r>
              <a:rPr lang="en-US" sz="4000" b="1" dirty="0">
                <a:solidFill>
                  <a:srgbClr val="002060"/>
                </a:solidFill>
                <a:sym typeface="Wingdings"/>
              </a:rPr>
              <a:t>unlock costs </a:t>
            </a:r>
            <a:r>
              <a:rPr lang="en-US" sz="4000" dirty="0">
                <a:solidFill>
                  <a:srgbClr val="002060"/>
                </a:solidFill>
                <a:sym typeface="Wingdings"/>
              </a:rPr>
              <a:t>between </a:t>
            </a:r>
            <a:r>
              <a:rPr lang="en-US" sz="4000" dirty="0">
                <a:sym typeface="Wingdings"/>
              </a:rPr>
              <a:t>leaves (assuming unit cost for locks)</a:t>
            </a:r>
          </a:p>
          <a:p>
            <a:pPr marL="0" indent="0">
              <a:buNone/>
            </a:pPr>
            <a:r>
              <a:rPr lang="en-US" sz="4000" b="1" i="1" dirty="0">
                <a:solidFill>
                  <a:srgbClr val="0070C0"/>
                </a:solidFill>
                <a:sym typeface="Wingdings"/>
              </a:rPr>
              <a:t>Prediction: OV ~ VO, SV &gt;&gt; VS </a:t>
            </a:r>
            <a:endParaRPr lang="en-US" sz="4000" b="1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Oval 3"/>
          <p:cNvSpPr/>
          <p:nvPr/>
        </p:nvSpPr>
        <p:spPr>
          <a:xfrm>
            <a:off x="1845903" y="2401885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80267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1"/>
          </p:cNvCxnSpPr>
          <p:nvPr/>
        </p:nvCxnSpPr>
        <p:spPr>
          <a:xfrm>
            <a:off x="2033798" y="2589781"/>
            <a:ext cx="978707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1467" y="4741332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23127" y="4738888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7415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11" idx="7"/>
          </p:cNvCxnSpPr>
          <p:nvPr/>
        </p:nvCxnSpPr>
        <p:spPr>
          <a:xfrm flipH="1">
            <a:off x="925310" y="2589781"/>
            <a:ext cx="952831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</p:cNvCxnSpPr>
          <p:nvPr/>
        </p:nvCxnSpPr>
        <p:spPr>
          <a:xfrm>
            <a:off x="3168162" y="3794695"/>
            <a:ext cx="597876" cy="101192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7"/>
          </p:cNvCxnSpPr>
          <p:nvPr/>
        </p:nvCxnSpPr>
        <p:spPr>
          <a:xfrm flipH="1">
            <a:off x="2511022" y="3794695"/>
            <a:ext cx="501483" cy="97643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733" y="397469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66036" y="501364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768" y="497977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16" name="Freeform 15"/>
          <p:cNvSpPr/>
          <p:nvPr/>
        </p:nvSpPr>
        <p:spPr>
          <a:xfrm>
            <a:off x="2230430" y="3746090"/>
            <a:ext cx="748744" cy="1165177"/>
          </a:xfrm>
          <a:custGeom>
            <a:avLst/>
            <a:gdLst>
              <a:gd name="connsiteX0" fmla="*/ 748744 w 748744"/>
              <a:gd name="connsiteY0" fmla="*/ 0 h 1165177"/>
              <a:gd name="connsiteX1" fmla="*/ 40822 w 748744"/>
              <a:gd name="connsiteY1" fmla="*/ 324465 h 1165177"/>
              <a:gd name="connsiteX2" fmla="*/ 99815 w 748744"/>
              <a:gd name="connsiteY2" fmla="*/ 1091381 h 1165177"/>
              <a:gd name="connsiteX3" fmla="*/ 217802 w 748744"/>
              <a:gd name="connsiteY3" fmla="*/ 1091381 h 116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44" h="1165177">
                <a:moveTo>
                  <a:pt x="748744" y="0"/>
                </a:moveTo>
                <a:cubicBezTo>
                  <a:pt x="448860" y="71284"/>
                  <a:pt x="148977" y="142568"/>
                  <a:pt x="40822" y="324465"/>
                </a:cubicBezTo>
                <a:cubicBezTo>
                  <a:pt x="-67333" y="506362"/>
                  <a:pt x="70318" y="963562"/>
                  <a:pt x="99815" y="1091381"/>
                </a:cubicBezTo>
                <a:cubicBezTo>
                  <a:pt x="129312" y="1219200"/>
                  <a:pt x="173557" y="1155290"/>
                  <a:pt x="217802" y="109138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9" idx="2"/>
            <a:endCxn id="10" idx="5"/>
          </p:cNvCxnSpPr>
          <p:nvPr/>
        </p:nvCxnSpPr>
        <p:spPr>
          <a:xfrm flipH="1">
            <a:off x="2511022" y="4851399"/>
            <a:ext cx="1180445" cy="7538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954" y="2253180"/>
            <a:ext cx="4842933" cy="34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194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0" y="2078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410200" y="2055813"/>
            <a:ext cx="5451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err="1">
                <a:solidFill>
                  <a:schemeClr val="bg1"/>
                </a:solidFill>
              </a:rPr>
              <a:t>computation</a:t>
            </a:r>
            <a:endParaRPr lang="cs-CZ" sz="7200" i="1" dirty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and </a:t>
            </a:r>
            <a:r>
              <a:rPr lang="cs-CZ" sz="7200" i="1" dirty="0" err="1">
                <a:solidFill>
                  <a:schemeClr val="bg1"/>
                </a:solidFill>
              </a:rPr>
              <a:t>the</a:t>
            </a:r>
            <a:r>
              <a:rPr lang="cs-CZ" sz="7200" i="1" dirty="0">
                <a:solidFill>
                  <a:schemeClr val="bg1"/>
                </a:solidFill>
              </a:rPr>
              <a:t> brain:</a:t>
            </a:r>
          </a:p>
          <a:p>
            <a:r>
              <a:rPr lang="cs-CZ" sz="7200" i="1" dirty="0">
                <a:solidFill>
                  <a:schemeClr val="bg1"/>
                </a:solidFill>
              </a:rPr>
              <a:t> a </a:t>
            </a:r>
            <a:r>
              <a:rPr lang="cs-CZ" sz="7200" i="1" dirty="0" err="1">
                <a:solidFill>
                  <a:schemeClr val="bg1"/>
                </a:solidFill>
              </a:rPr>
              <a:t>tutorial</a:t>
            </a:r>
            <a:endParaRPr lang="cs-CZ" sz="7200" i="1" dirty="0">
              <a:solidFill>
                <a:schemeClr val="bg1"/>
              </a:solidFill>
            </a:endParaRPr>
          </a:p>
          <a:p>
            <a:r>
              <a:rPr lang="cs-CZ" sz="7200" dirty="0">
                <a:solidFill>
                  <a:srgbClr val="002060"/>
                </a:solidFill>
                <a:ea typeface="Arial Hebrew Scholar" charset="-79"/>
                <a:cs typeface="Arial Hebrew Scholar" charset="-79"/>
              </a:rPr>
              <a:t>Part III </a:t>
            </a:r>
            <a:endParaRPr lang="en-US" sz="7200" dirty="0">
              <a:solidFill>
                <a:srgbClr val="002060"/>
              </a:solidFill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56968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A Few Research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43891"/>
            <a:ext cx="10972800" cy="49377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directions related to the Assembly Calculus</a:t>
            </a:r>
          </a:p>
          <a:p>
            <a:r>
              <a:rPr lang="en-US" dirty="0"/>
              <a:t>Random graph models of the connectome</a:t>
            </a:r>
          </a:p>
          <a:p>
            <a:r>
              <a:rPr lang="en-US" dirty="0" err="1"/>
              <a:t>Sparsification</a:t>
            </a:r>
            <a:endParaRPr lang="en-US" dirty="0"/>
          </a:p>
          <a:p>
            <a:r>
              <a:rPr lang="en-US" dirty="0"/>
              <a:t>Learning without GD</a:t>
            </a:r>
          </a:p>
          <a:p>
            <a:r>
              <a:rPr lang="en-US" dirty="0"/>
              <a:t>Learning with RP&amp;C</a:t>
            </a:r>
          </a:p>
          <a:p>
            <a:r>
              <a:rPr lang="en-US" dirty="0" smtClean="0"/>
              <a:t>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741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Calculus: Assemblies and Convergence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Assembly support size. Is there a phase transition in the support size of an assembly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the plasticity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increases?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Assembly </a:t>
                </a:r>
                <a:r>
                  <a:rPr lang="en-US" dirty="0"/>
                  <a:t>convergence. For high plasticity and with high probability, the limit of the random project plus cap process is a single fixed subset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 </a:t>
                </a:r>
                <a:r>
                  <a:rPr lang="en-US" dirty="0"/>
                  <a:t>What are other possible limiting behaviors? E.g., is it possible to get two subsets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(possibly overlapping) that fire alternately? (We know cases where this happens at a small scale, that is, the two subsets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differ in </a:t>
                </a:r>
                <a:r>
                  <a:rPr lang="en-US" dirty="0" smtClean="0"/>
                  <a:t>a few </a:t>
                </a:r>
                <a:r>
                  <a:rPr lang="en-US" dirty="0"/>
                  <a:t>cells.) Will the limit have a common core (of what size as a function of plasticity) that always fires? Is the limit an activity pattern of finite length/description?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988" r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6776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on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0927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Process: </a:t>
                </a:r>
              </a:p>
              <a:p>
                <a:pPr lvl="1"/>
                <a:r>
                  <a:rPr lang="en-US" dirty="0"/>
                  <a:t>We begin with k random vertices firing</a:t>
                </a:r>
              </a:p>
              <a:p>
                <a:pPr lvl="1"/>
                <a:r>
                  <a:rPr lang="en-US" dirty="0"/>
                  <a:t>Repeat:</a:t>
                </a:r>
              </a:p>
              <a:p>
                <a:pPr lvl="2"/>
                <a:r>
                  <a:rPr lang="en-US" sz="2200" dirty="0"/>
                  <a:t>Each vertex gets weight equal to the edge-weighted sum of firing vertices </a:t>
                </a:r>
              </a:p>
              <a:p>
                <a:pPr lvl="2"/>
                <a:r>
                  <a:rPr lang="en-US" sz="2200" dirty="0"/>
                  <a:t>Highest k fire.</a:t>
                </a:r>
              </a:p>
              <a:p>
                <a:pPr marL="274320" lvl="1" indent="0">
                  <a:buNone/>
                </a:pPr>
                <a:endParaRPr lang="en-US" sz="2600" dirty="0"/>
              </a:p>
              <a:p>
                <a:r>
                  <a:rPr lang="en-US" dirty="0"/>
                  <a:t>Does this process converge?</a:t>
                </a:r>
              </a:p>
              <a:p>
                <a:endParaRPr lang="en-US" dirty="0"/>
              </a:p>
              <a:p>
                <a:r>
                  <a:rPr lang="en-US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we need plasticity. </a:t>
                </a:r>
              </a:p>
              <a:p>
                <a:endParaRPr lang="en-US" dirty="0"/>
              </a:p>
              <a:p>
                <a:r>
                  <a:rPr lang="en-US" dirty="0"/>
                  <a:t>What graph structure would lead the above process to a fixed point, even with no plasticity?</a:t>
                </a:r>
              </a:p>
              <a:p>
                <a:r>
                  <a:rPr lang="en-US" dirty="0"/>
                  <a:t>Conjecture: Geometric random graphs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092700"/>
              </a:xfrm>
              <a:blipFill>
                <a:blip r:embed="rId2"/>
                <a:stretch>
                  <a:fillRect l="-389" t="-1677" b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8840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on </a:t>
            </a:r>
            <a:r>
              <a:rPr lang="en-US" dirty="0"/>
              <a:t>Geometric Random </a:t>
            </a:r>
            <a:r>
              <a:rPr lang="en-US" dirty="0" smtClean="0"/>
              <a:t>Graphs (with Mirabel Reid)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Vertices are random points in a square, n = 10,000, k=100. </a:t>
                </a:r>
              </a:p>
              <a:p>
                <a:r>
                  <a:rPr lang="en-US" dirty="0" smtClean="0"/>
                  <a:t>Edge probability 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 smtClean="0"/>
                  <a:t>, edge density = 0.01.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3534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Calculus: Assemblies and Computation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16434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Model</a:t>
                </a:r>
                <a:r>
                  <a:rPr lang="en-US" dirty="0"/>
                  <a:t>. Can our results be extended to less stylized models in which neurons fire asynchronously, or there is explicit inhibition (instead of cap)?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 smtClean="0"/>
                  <a:t>Base </a:t>
                </a:r>
                <a:r>
                  <a:rPr lang="en-US" dirty="0"/>
                  <a:t>graph. We have assumed the base graph to have independently chosen edges. What is a deterministic condition on the base graph that suffices? E.g., is it enough to have expansion and roughly uniform degrees? Is global expansion necessary or do sufficiently strong local </a:t>
                </a:r>
                <a:r>
                  <a:rPr lang="en-US" dirty="0" smtClean="0"/>
                  <a:t>properties suffice </a:t>
                </a:r>
                <a:r>
                  <a:rPr lang="en-US" dirty="0"/>
                  <a:t>(e.g., degree and co-degree</a:t>
                </a:r>
                <a:r>
                  <a:rPr lang="en-US" dirty="0" smtClean="0"/>
                  <a:t>)?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 smtClean="0"/>
                  <a:t>Extending </a:t>
                </a:r>
                <a:r>
                  <a:rPr lang="en-US" dirty="0"/>
                  <a:t>GNP. Are richer models, e.g., those with higher reciprocity or triangle density, useful? For example, do they enable more powerful or efficient computations? </a:t>
                </a:r>
                <a:r>
                  <a:rPr lang="en-US" dirty="0" smtClean="0"/>
                  <a:t>(more on this shortly…)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 smtClean="0"/>
                  <a:t>Computational </a:t>
                </a:r>
                <a:r>
                  <a:rPr lang="en-US" dirty="0"/>
                  <a:t>power. Show that randomized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space bounded computation can be simulated </a:t>
                </a:r>
                <a:r>
                  <a:rPr lang="en-US" dirty="0" smtClean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neurons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brain areas for some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larger than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Capacity</a:t>
                </a:r>
                <a:r>
                  <a:rPr lang="en-US" dirty="0"/>
                  <a:t>. Suppose that, in a brain area, we want to maintain with high probability pairwise intersections: two assemblies that intersect in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or more, say) fraction of their support should continue to so intersect, and similarly for pairs that intersect in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fraction. For how many assemblies can we guarantee this invariant, as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164347"/>
              </a:xfrm>
              <a:blipFill>
                <a:blip r:embed="rId2"/>
                <a:stretch>
                  <a:fillRect l="-222" t="-1653" r="-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7375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A56-3606-9E4C-82C5-32A5CAFD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78728"/>
            <a:ext cx="10972800" cy="990600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UNDER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C3AE-0484-204E-BD41-8C8FD6FCB0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6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4" y="-405229"/>
            <a:ext cx="5194386" cy="7763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98" y="3647895"/>
            <a:ext cx="5567449" cy="325755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8" y="3476445"/>
            <a:ext cx="4806786" cy="360045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-205003"/>
            <a:ext cx="5742283" cy="38528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45" y="-205003"/>
            <a:ext cx="3654054" cy="392347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6" y="163672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The beautiful brain</a:t>
            </a:r>
          </a:p>
        </p:txBody>
      </p:sp>
    </p:spTree>
    <p:extLst>
      <p:ext uri="{BB962C8B-B14F-4D97-AF65-F5344CB8AC3E}">
        <p14:creationId xmlns:p14="http://schemas.microsoft.com/office/powerpoint/2010/main" val="6441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with sufficient plasticity and edge density leads to stable assemblies and supports assembly operations</a:t>
                </a:r>
              </a:p>
              <a:p>
                <a:endParaRPr lang="en-US" dirty="0"/>
              </a:p>
              <a:p>
                <a:r>
                  <a:rPr lang="en-US" dirty="0"/>
                  <a:t>The connectome shows noticeable deviations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e.g., in the number of triangles and other small subgraphs</a:t>
                </a:r>
              </a:p>
              <a:p>
                <a:endParaRPr lang="en-US" dirty="0"/>
              </a:p>
              <a:p>
                <a:r>
                  <a:rPr lang="en-US" dirty="0"/>
                  <a:t>What deviations would be helpful? How to model them?!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 models</a:t>
            </a:r>
          </a:p>
        </p:txBody>
      </p:sp>
    </p:spTree>
    <p:extLst>
      <p:ext uri="{BB962C8B-B14F-4D97-AF65-F5344CB8AC3E}">
        <p14:creationId xmlns:p14="http://schemas.microsoft.com/office/powerpoint/2010/main" val="29560279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504D"/>
                </a:solidFill>
              </a:rPr>
              <a:t>Nonrandom features of Connectome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[Song et al 2005]: reciprocity and triangle completion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5796742" y="335280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24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5482" y="3886201"/>
            <a:ext cx="1215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n,p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10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−1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38154" y="3886201"/>
            <a:ext cx="129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n,p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10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−2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7309653" y="335280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24" charset="0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15000" y="5382490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24" charset="0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565963" y="5861857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24" charset="0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554884" y="4795057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24" charset="0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6025342" y="3466410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18" idx="7"/>
          </p:cNvCxnSpPr>
          <p:nvPr/>
        </p:nvCxnSpPr>
        <p:spPr bwMode="auto">
          <a:xfrm flipV="1">
            <a:off x="5910122" y="4920442"/>
            <a:ext cx="1633678" cy="4955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18" idx="5"/>
          </p:cNvCxnSpPr>
          <p:nvPr/>
        </p:nvCxnSpPr>
        <p:spPr bwMode="auto">
          <a:xfrm>
            <a:off x="5910122" y="5577612"/>
            <a:ext cx="1633678" cy="4144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7674031" y="5023657"/>
            <a:ext cx="0" cy="838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7" idx="1"/>
          </p:cNvCxnSpPr>
          <p:nvPr/>
        </p:nvCxnSpPr>
        <p:spPr bwMode="auto">
          <a:xfrm flipH="1">
            <a:off x="6014253" y="3386278"/>
            <a:ext cx="1328878" cy="4272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6" y="2939712"/>
            <a:ext cx="8724964" cy="467680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35" y="2278057"/>
            <a:ext cx="7458130" cy="50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5" grpId="0"/>
      <p:bldP spid="17" grpId="0" animBg="1"/>
      <p:bldP spid="18" grpId="0" animBg="1"/>
      <p:bldP spid="19" grpId="0" animBg="1"/>
      <p:bldP spid="2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edge and triangle density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87879" y="1219200"/>
                <a:ext cx="9422921" cy="5181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Impossible for any stochastic block model unless the number of blocks grows with graph size!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0.1 0.2 			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:r>
                  <a:rPr lang="en-US" sz="2800" dirty="0"/>
                  <a:t> </a:t>
                </a:r>
                <a:r>
                  <a:rPr lang="en-US" sz="2400" dirty="0"/>
                  <a:t>0.6</a:t>
                </a:r>
              </a:p>
              <a:p>
                <a:endParaRPr lang="en-US" dirty="0"/>
              </a:p>
              <a:p>
                <a:pPr marL="868680" lvl="3" indent="0">
                  <a:buNone/>
                </a:pPr>
                <a:endParaRPr lang="en-US" dirty="0"/>
              </a:p>
              <a:p>
                <a:pPr marL="868680" lvl="3" indent="0">
                  <a:buNone/>
                </a:pPr>
                <a:endParaRPr lang="en-US" dirty="0"/>
              </a:p>
              <a:p>
                <a:pPr marL="868680" lvl="3" indent="0">
                  <a:buNone/>
                </a:pPr>
                <a:endParaRPr lang="en-US" dirty="0"/>
              </a:p>
              <a:p>
                <a:pPr marL="868680" lvl="3" indent="0">
                  <a:buNone/>
                </a:pPr>
                <a:r>
                  <a:rPr lang="en-US" dirty="0"/>
                  <a:t>                                                               </a:t>
                </a:r>
                <a:r>
                  <a:rPr lang="en-US" sz="2400" dirty="0"/>
                  <a:t>0.1</a:t>
                </a:r>
              </a:p>
              <a:p>
                <a:endParaRPr lang="en-US" dirty="0"/>
              </a:p>
              <a:p>
                <a:r>
                  <a:rPr lang="en-US" dirty="0"/>
                  <a:t>Proof: #k-cycles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).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87879" y="1219200"/>
                <a:ext cx="9422921" cy="5181600"/>
              </a:xfrm>
              <a:blipFill>
                <a:blip r:embed="rId2"/>
                <a:stretch>
                  <a:fillRect l="-582" t="-9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409641" y="2514600"/>
            <a:ext cx="3200400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409641" y="3048000"/>
            <a:ext cx="320040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09641" y="3581400"/>
            <a:ext cx="320040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09641" y="4914183"/>
            <a:ext cx="320040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66841" y="2514600"/>
            <a:ext cx="0" cy="28194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76441" y="2514600"/>
            <a:ext cx="0" cy="28194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24241" y="2514600"/>
            <a:ext cx="0" cy="28194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5769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Random Overlapping Communities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 create a graph on n vertices with edge density p</a:t>
                </a:r>
              </a:p>
              <a:p>
                <a:endParaRPr lang="en-US" dirty="0"/>
              </a:p>
              <a:p>
                <a:r>
                  <a:rPr lang="en-US" dirty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times: </a:t>
                </a:r>
              </a:p>
              <a:p>
                <a:pPr lvl="1"/>
                <a:r>
                  <a:rPr lang="en-US" dirty="0"/>
                  <a:t>Pick random subset of s vertices</a:t>
                </a:r>
              </a:p>
              <a:p>
                <a:pPr lvl="1"/>
                <a:r>
                  <a:rPr lang="en-US" dirty="0"/>
                  <a:t>Add random graph of density q on these vertices</a:t>
                </a:r>
              </a:p>
              <a:p>
                <a:pPr lvl="1"/>
                <a:endParaRPr lang="en-US" dirty="0"/>
              </a:p>
              <a:p>
                <a:r>
                  <a:rPr lang="en-US" dirty="0" err="1"/>
                  <a:t>Thm</a:t>
                </a:r>
                <a:r>
                  <a:rPr lang="en-US" dirty="0"/>
                  <a:t> [Petti-V.18]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almost any feasible edge density, triangle density and 4-cycle density can be simultaneously achieved by a ROC model. </a:t>
                </a:r>
              </a:p>
              <a:p>
                <a:endParaRPr lang="en-US" dirty="0"/>
              </a:p>
              <a:p>
                <a:r>
                  <a:rPr lang="en-US" dirty="0"/>
                  <a:t>Research question: how to generate a random graph with desired densities of a given set of fixed graphs?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7432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27432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852" r="-444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767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Overlapping Communities (ROC)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4362" y="1144438"/>
            <a:ext cx="9526438" cy="51801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 graph is built by taking the union of many relatively dense random subgraphs.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Thm</a:t>
            </a:r>
            <a:r>
              <a:rPr lang="en-US" sz="2000" dirty="0"/>
              <a:t>.[Petti-V. 2017] Any realizable clustering coefficient and degree distribution can be approximated by a ROC random graph.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Higher degree vertices are in fewer triangles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288147" y="1466490"/>
          <a:ext cx="3101801" cy="148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3" imgW="3357281" imgH="1662041" progId="AcroExch.Document.DC">
                  <p:embed/>
                </p:oleObj>
              </mc:Choice>
              <mc:Fallback>
                <p:oleObj name="Acrobat Document" r:id="rId3" imgW="3357281" imgH="1662041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8147" y="1466490"/>
                        <a:ext cx="3101801" cy="1489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42" y="3826170"/>
            <a:ext cx="5629958" cy="18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Geometric Random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Vertices are assigned values in an interval or region (could be higher dimensional).</a:t>
                </a:r>
              </a:p>
              <a:p>
                <a:r>
                  <a:rPr lang="en-US" dirty="0"/>
                  <a:t>Edge probability depends on distance between endpoints.</a:t>
                </a:r>
              </a:p>
              <a:p>
                <a:endParaRPr lang="en-US" dirty="0"/>
              </a:p>
              <a:p>
                <a:r>
                  <a:rPr lang="en-US" dirty="0"/>
                  <a:t>Does this model have an advantage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Empirically, YES: Assembly projection appears to be more efficient with geometric random graphs!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72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It is well-known that many synapses in the brain are pruned in the first two years of life. </a:t>
                </a:r>
              </a:p>
              <a:p>
                <a:endParaRPr lang="en-US" dirty="0"/>
              </a:p>
              <a:p>
                <a:r>
                  <a:rPr lang="en-US" dirty="0"/>
                  <a:t>Assume pruning is also </a:t>
                </a:r>
                <a:r>
                  <a:rPr lang="en-US" dirty="0" err="1"/>
                  <a:t>Hebbian</a:t>
                </a:r>
                <a:r>
                  <a:rPr lang="en-US" dirty="0"/>
                  <a:t>, i.e., it is a function of activation sequences at end points.</a:t>
                </a:r>
              </a:p>
              <a:p>
                <a:r>
                  <a:rPr lang="en-US" dirty="0"/>
                  <a:t>Research Question. 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what is a </a:t>
                </a:r>
                <a:r>
                  <a:rPr lang="en-US" dirty="0" err="1"/>
                  <a:t>Hebbian</a:t>
                </a:r>
                <a:r>
                  <a:rPr lang="en-US" dirty="0"/>
                  <a:t> process that results in higher triangle (and small motif) densities?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988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0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Does the brain do GD? </a:t>
            </a:r>
          </a:p>
          <a:p>
            <a:pPr lvl="1"/>
            <a:r>
              <a:rPr lang="en-US" dirty="0"/>
              <a:t>A topic of debate, with little convincing evidence.</a:t>
            </a:r>
          </a:p>
          <a:p>
            <a:r>
              <a:rPr lang="en-US" dirty="0"/>
              <a:t>Can synaptic plasticity lead to effective learning?</a:t>
            </a:r>
          </a:p>
          <a:p>
            <a:endParaRPr lang="en-US" dirty="0"/>
          </a:p>
          <a:p>
            <a:r>
              <a:rPr lang="en-US" dirty="0"/>
              <a:t>Could plasticity based learning have advantages over GD?  </a:t>
            </a:r>
          </a:p>
        </p:txBody>
      </p:sp>
    </p:spTree>
    <p:extLst>
      <p:ext uri="{BB962C8B-B14F-4D97-AF65-F5344CB8AC3E}">
        <p14:creationId xmlns:p14="http://schemas.microsoft.com/office/powerpoint/2010/main" val="11851550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plasticity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Each update is local</a:t>
            </a:r>
          </a:p>
          <a:p>
            <a:r>
              <a:rPr lang="en-US" dirty="0"/>
              <a:t>This might be OK for the last layer</a:t>
            </a:r>
          </a:p>
          <a:p>
            <a:pPr lvl="1"/>
            <a:r>
              <a:rPr lang="en-US" dirty="0"/>
              <a:t>since the output is set to the correct label, synapses get useful feedback</a:t>
            </a:r>
          </a:p>
          <a:p>
            <a:r>
              <a:rPr lang="en-US" dirty="0"/>
              <a:t>But what about lower layers? How do they get feedback on how to modify weights?</a:t>
            </a:r>
          </a:p>
        </p:txBody>
      </p:sp>
    </p:spTree>
    <p:extLst>
      <p:ext uri="{BB962C8B-B14F-4D97-AF65-F5344CB8AC3E}">
        <p14:creationId xmlns:p14="http://schemas.microsoft.com/office/powerpoint/2010/main" val="37623502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Brain-inspired NN: Recurrent Neural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layers, just a single sparse, random directed graph</a:t>
            </a:r>
          </a:p>
          <a:p>
            <a:r>
              <a:rPr lang="en-US" dirty="0"/>
              <a:t>Top k fire</a:t>
            </a:r>
          </a:p>
          <a:p>
            <a:r>
              <a:rPr lang="en-US" dirty="0"/>
              <a:t>For T rounds</a:t>
            </a:r>
          </a:p>
          <a:p>
            <a:endParaRPr lang="en-US" dirty="0"/>
          </a:p>
          <a:p>
            <a:r>
              <a:rPr lang="en-US" dirty="0"/>
              <a:t>Input connects to this graph</a:t>
            </a:r>
          </a:p>
          <a:p>
            <a:r>
              <a:rPr lang="en-US" dirty="0"/>
              <a:t>Graph connects to output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train? </a:t>
            </a:r>
          </a:p>
          <a:p>
            <a:pPr lvl="1"/>
            <a:r>
              <a:rPr lang="en-US" dirty="0"/>
              <a:t>GD with one sample at a time</a:t>
            </a:r>
          </a:p>
          <a:p>
            <a:pPr lvl="1"/>
            <a:r>
              <a:rPr lang="en-US" dirty="0" err="1"/>
              <a:t>Hebbian</a:t>
            </a:r>
            <a:r>
              <a:rPr lang="en-US" dirty="0"/>
              <a:t> plasticity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6335371" y="3603231"/>
              <a:ext cx="709200" cy="474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5931" y="3582711"/>
                <a:ext cx="7502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6904891" y="4186071"/>
              <a:ext cx="161280" cy="2052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2571" y="4164471"/>
                <a:ext cx="2052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6449491" y="4113351"/>
              <a:ext cx="1037880" cy="1828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8258" y="4091751"/>
                <a:ext cx="106631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/>
              <p14:cNvContentPartPr/>
              <p14:nvPr/>
            </p14:nvContentPartPr>
            <p14:xfrm>
              <a:off x="7047811" y="3363471"/>
              <a:ext cx="931320" cy="8215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9531" y="3344031"/>
                <a:ext cx="952920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/>
              <p14:cNvContentPartPr/>
              <p14:nvPr/>
            </p14:nvContentPartPr>
            <p14:xfrm>
              <a:off x="7031251" y="3213351"/>
              <a:ext cx="1927440" cy="407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0091" y="3194991"/>
                <a:ext cx="19605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/>
              <p14:cNvContentPartPr/>
              <p14:nvPr/>
            </p14:nvContentPartPr>
            <p14:xfrm>
              <a:off x="6163651" y="4647231"/>
              <a:ext cx="599040" cy="3776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51411" y="4629951"/>
                <a:ext cx="6202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5" name="Ink 74"/>
              <p14:cNvContentPartPr/>
              <p14:nvPr/>
            </p14:nvContentPartPr>
            <p14:xfrm>
              <a:off x="6131251" y="4320711"/>
              <a:ext cx="340200" cy="7718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22971" y="4309551"/>
                <a:ext cx="360720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7" name="Ink 86"/>
              <p14:cNvContentPartPr/>
              <p14:nvPr/>
            </p14:nvContentPartPr>
            <p14:xfrm>
              <a:off x="7227091" y="4544631"/>
              <a:ext cx="137160" cy="6703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11611" y="4536711"/>
                <a:ext cx="16884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/>
              <p14:cNvContentPartPr/>
              <p14:nvPr/>
            </p14:nvContentPartPr>
            <p14:xfrm>
              <a:off x="7912891" y="3266991"/>
              <a:ext cx="1378800" cy="187092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93091" y="3246831"/>
                <a:ext cx="1409400" cy="19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4" name="Ink 93"/>
              <p14:cNvContentPartPr/>
              <p14:nvPr/>
            </p14:nvContentPartPr>
            <p14:xfrm>
              <a:off x="6083011" y="5245191"/>
              <a:ext cx="3417480" cy="1897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56371" y="5211351"/>
                <a:ext cx="34776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" name="Ink 103"/>
              <p14:cNvContentPartPr/>
              <p14:nvPr/>
            </p14:nvContentPartPr>
            <p14:xfrm>
              <a:off x="6523291" y="2221191"/>
              <a:ext cx="885240" cy="11160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16451" y="2199951"/>
                <a:ext cx="903600" cy="11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0" name="Ink 109"/>
              <p14:cNvContentPartPr/>
              <p14:nvPr/>
            </p14:nvContentPartPr>
            <p14:xfrm>
              <a:off x="7269211" y="3875391"/>
              <a:ext cx="253440" cy="3240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53371" y="3852351"/>
                <a:ext cx="2919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/>
              <p14:cNvContentPartPr/>
              <p14:nvPr/>
            </p14:nvContentPartPr>
            <p14:xfrm>
              <a:off x="7441291" y="2658951"/>
              <a:ext cx="828000" cy="3135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22931" y="2643111"/>
                <a:ext cx="8632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3" name="Ink 122"/>
              <p14:cNvContentPartPr/>
              <p14:nvPr/>
            </p14:nvContentPartPr>
            <p14:xfrm>
              <a:off x="8646571" y="2252511"/>
              <a:ext cx="88920" cy="2350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24251" y="2230191"/>
                <a:ext cx="1310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6" name="Ink 125"/>
              <p14:cNvContentPartPr/>
              <p14:nvPr/>
            </p14:nvContentPartPr>
            <p14:xfrm>
              <a:off x="7978411" y="2217231"/>
              <a:ext cx="210240" cy="102708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57171" y="2207151"/>
                <a:ext cx="245520" cy="10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1" name="Ink 130"/>
              <p14:cNvContentPartPr/>
              <p14:nvPr/>
            </p14:nvContentPartPr>
            <p14:xfrm>
              <a:off x="7431571" y="2233791"/>
              <a:ext cx="214200" cy="107892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13571" y="2211471"/>
                <a:ext cx="244440" cy="11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3" name="Ink 132"/>
              <p14:cNvContentPartPr/>
              <p14:nvPr/>
            </p14:nvContentPartPr>
            <p14:xfrm>
              <a:off x="8358571" y="2435031"/>
              <a:ext cx="250560" cy="95472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44891" y="2425671"/>
                <a:ext cx="28116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4" name="Ink 143"/>
              <p14:cNvContentPartPr/>
              <p14:nvPr/>
            </p14:nvContentPartPr>
            <p14:xfrm>
              <a:off x="7503571" y="3928311"/>
              <a:ext cx="644040" cy="2390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81251" y="3907431"/>
                <a:ext cx="6872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5" name="Ink 144"/>
              <p14:cNvContentPartPr/>
              <p14:nvPr/>
            </p14:nvContentPartPr>
            <p14:xfrm>
              <a:off x="8403211" y="2685591"/>
              <a:ext cx="152640" cy="15192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89171" y="2666151"/>
                <a:ext cx="1875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/>
              <p14:cNvContentPartPr/>
              <p14:nvPr/>
            </p14:nvContentPartPr>
            <p14:xfrm>
              <a:off x="5782771" y="3009591"/>
              <a:ext cx="3664440" cy="15778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57571" y="2989071"/>
                <a:ext cx="3718080" cy="16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0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862013" y="-1120776"/>
            <a:ext cx="35030095" cy="2430178"/>
          </a:xfrm>
        </p:spPr>
        <p:txBody>
          <a:bodyPr/>
          <a:lstStyle/>
          <a:p>
            <a:r>
              <a:rPr lang="en-US"/>
              <a:t>Connectomexplorer</a:t>
            </a:r>
            <a:endParaRPr lang="en-US" dirty="0"/>
          </a:p>
        </p:txBody>
      </p:sp>
      <p:pic>
        <p:nvPicPr>
          <p:cNvPr id="4100" name="Picture 4" descr="mage result for neurons axons dendrites lichtman connectome expl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6110" y="-1714502"/>
            <a:ext cx="15230476" cy="105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418E86-0F6E-394C-97B6-FD77A9948864}"/>
              </a:ext>
            </a:extLst>
          </p:cNvPr>
          <p:cNvSpPr txBox="1">
            <a:spLocks/>
          </p:cNvSpPr>
          <p:nvPr/>
        </p:nvSpPr>
        <p:spPr>
          <a:xfrm>
            <a:off x="16764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i="1" dirty="0" err="1">
                <a:solidFill>
                  <a:schemeClr val="bg1"/>
                </a:solidFill>
              </a:rPr>
              <a:t>cf</a:t>
            </a:r>
            <a:r>
              <a:rPr lang="en-US" sz="6600" b="1" i="1" dirty="0">
                <a:solidFill>
                  <a:schemeClr val="bg1"/>
                </a:solidFill>
              </a:rPr>
              <a:t>:</a:t>
            </a:r>
            <a:r>
              <a:rPr lang="en-US" sz="6600" b="1" dirty="0">
                <a:solidFill>
                  <a:schemeClr val="bg1"/>
                </a:solidFill>
              </a:rPr>
              <a:t> The </a:t>
            </a:r>
            <a:r>
              <a:rPr lang="en-US" sz="6600" b="1" i="1" dirty="0">
                <a:solidFill>
                  <a:schemeClr val="bg1"/>
                </a:solidFill>
              </a:rPr>
              <a:t>messy</a:t>
            </a:r>
            <a:r>
              <a:rPr lang="en-US" sz="6600" b="1" dirty="0">
                <a:solidFill>
                  <a:schemeClr val="bg1"/>
                </a:solidFill>
              </a:rPr>
              <a:t> brain</a:t>
            </a:r>
          </a:p>
          <a:p>
            <a:r>
              <a:rPr lang="en-US" sz="6600" b="1" dirty="0">
                <a:solidFill>
                  <a:schemeClr val="bg1"/>
                </a:solidFill>
              </a:rPr>
              <a:t>(Jeff Lichtman’s lab ca 2018)</a:t>
            </a:r>
          </a:p>
        </p:txBody>
      </p:sp>
    </p:spTree>
    <p:extLst>
      <p:ext uri="{BB962C8B-B14F-4D97-AF65-F5344CB8AC3E}">
        <p14:creationId xmlns:p14="http://schemas.microsoft.com/office/powerpoint/2010/main" val="195116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1700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GD seems to work, i.e., high accuracy on some benchmarks 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but is 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not bio-plausible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What about synaptic plasticity? Can that be used?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In principle, YES! 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Each neuron now has an activation sequence of length T (number of rounds).</a:t>
                </a:r>
              </a:p>
              <a:p>
                <a:pPr marL="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How to choose/design a plasticity rule?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Idea: use GD to find a good plasticity rule!</a:t>
                </a:r>
              </a:p>
              <a:p>
                <a:endParaRPr lang="en-US" i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Rule for updating a synapse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depends on activation(s)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𝑗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and whether the output of the current network matches the true label, </a:t>
                </a:r>
                <a:r>
                  <a:rPr lang="en-US" dirty="0" err="1">
                    <a:sym typeface="Wingdings" panose="05000000000000000000" pitchFamily="2" charset="2"/>
                  </a:rPr>
                  <a:t>i.e</a:t>
                </a:r>
                <a:r>
                  <a:rPr lang="en-US" dirty="0">
                    <a:sym typeface="Wingdings" panose="05000000000000000000" pitchFamily="2" charset="2"/>
                  </a:rPr>
                  <a:t>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170098"/>
              </a:xfrm>
              <a:blipFill>
                <a:blip r:embed="rId2"/>
                <a:stretch>
                  <a:fillRect l="-389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4" y="1195836"/>
            <a:ext cx="2948770" cy="16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Brain-inspired NN: the landscape of Synaptic Plasticity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221857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×{0,1}→</m:t>
                    </m:r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𝑹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(graph)</a:t>
                </a:r>
                <a:r>
                  <a:rPr lang="en-US" b="1" dirty="0"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𝑹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(output)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Use GD to minimize Loss 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Loss(r): Loss after updating network weights with rule r for N steps.</a:t>
                </a:r>
              </a:p>
              <a:p>
                <a:pPr marL="274320" lvl="1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Q. Why should there exist effective plasticity rules? 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Perceptron and Multiplicative weights updates are (output) plasticity rules!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pPr marL="274320" lvl="1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74320" lvl="1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74320" lvl="1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Q. Can they be discovered automatically?</a:t>
                </a:r>
              </a:p>
              <a:p>
                <a:pPr marL="0" indent="0">
                  <a:buNone/>
                </a:pPr>
                <a:r>
                  <a:rPr lang="en-US" dirty="0" err="1">
                    <a:sym typeface="Wingdings" panose="05000000000000000000" pitchFamily="2" charset="2"/>
                  </a:rPr>
                  <a:t>Thm</a:t>
                </a:r>
                <a:r>
                  <a:rPr lang="en-US" dirty="0">
                    <a:sym typeface="Wingdings" panose="05000000000000000000" pitchFamily="2" charset="2"/>
                  </a:rPr>
                  <a:t>. 1 [</a:t>
                </a:r>
                <a:r>
                  <a:rPr lang="en-US" dirty="0" smtClean="0">
                    <a:sym typeface="Wingdings" panose="05000000000000000000" pitchFamily="2" charset="2"/>
                  </a:rPr>
                  <a:t>Cristian-Dabagia-PV20</a:t>
                </a:r>
                <a:r>
                  <a:rPr lang="en-US" dirty="0">
                    <a:sym typeface="Wingdings" panose="05000000000000000000" pitchFamily="2" charset="2"/>
                  </a:rPr>
                  <a:t>] Optimizing the output layer synaptic rule with cross-entropy loss is a convex optimization problem.</a:t>
                </a:r>
              </a:p>
              <a:p>
                <a:r>
                  <a:rPr lang="en-US" i="1" dirty="0">
                    <a:sym typeface="Wingdings" panose="05000000000000000000" pitchFamily="2" charset="2"/>
                  </a:rPr>
                  <a:t>Moreover, </a:t>
                </a:r>
              </a:p>
              <a:p>
                <a:pPr marL="0" indent="0">
                  <a:buNone/>
                </a:pPr>
                <a:r>
                  <a:rPr lang="en-US" dirty="0" err="1">
                    <a:sym typeface="Wingdings" panose="05000000000000000000" pitchFamily="2" charset="2"/>
                  </a:rPr>
                  <a:t>Thm</a:t>
                </a:r>
                <a:r>
                  <a:rPr lang="en-US" dirty="0">
                    <a:sym typeface="Wingdings" panose="05000000000000000000" pitchFamily="2" charset="2"/>
                  </a:rPr>
                  <a:t>. 2 [CDPV20]. </a:t>
                </a:r>
                <a:r>
                  <a:rPr lang="en-US" dirty="0"/>
                  <a:t>GD on an additive output rule, from any starting rule, and network weights initialized to zero, converges to a rule with sign pattern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[−,+;+,−]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endParaRPr lang="en-US" b="1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221857"/>
              </a:xfrm>
              <a:blipFill>
                <a:blip r:embed="rId2"/>
                <a:stretch>
                  <a:fillRect l="-722" t="-1984" b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65" y="3376060"/>
            <a:ext cx="6480716" cy="10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1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Plasticity Rules Generalize!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90444"/>
            <a:ext cx="10972800" cy="523911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Will rules learned on one data set generalize to other completely different ones?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    (learn a set of weights, you can classify cats; learn a rule, you can classify anything)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Yes! Rules learned on small, simple data sets work well on new (larger) models and completely different data sets</a:t>
            </a:r>
          </a:p>
          <a:p>
            <a:r>
              <a:rPr lang="en-US" sz="2400" dirty="0">
                <a:sym typeface="Wingdings" panose="05000000000000000000" pitchFamily="2" charset="2"/>
              </a:rPr>
              <a:t>Using a graph (RNN) rule gives a small, consistent boost in performance.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65" y="2368314"/>
            <a:ext cx="952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4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Plasticity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90444"/>
            <a:ext cx="10972800" cy="5239110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Research question: Are RNN plasticity rules provably effective?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Note: we used two forms of plasticity rules</a:t>
            </a:r>
          </a:p>
          <a:p>
            <a:pPr lvl="1"/>
            <a:r>
              <a:rPr lang="en-US" sz="2100" dirty="0">
                <a:sym typeface="Wingdings" panose="05000000000000000000" pitchFamily="2" charset="2"/>
              </a:rPr>
              <a:t>a full table based on activation patterns at endpoints</a:t>
            </a:r>
          </a:p>
          <a:p>
            <a:pPr lvl="1"/>
            <a:r>
              <a:rPr lang="en-US" sz="2100" dirty="0">
                <a:sym typeface="Wingdings" panose="05000000000000000000" pitchFamily="2" charset="2"/>
              </a:rPr>
              <a:t>a small auxiliary NN that takes the activation sequences as input and outputs the change to the synapse </a:t>
            </a:r>
            <a:r>
              <a:rPr lang="en-US" sz="2100" dirty="0" smtClean="0">
                <a:sym typeface="Wingdings" panose="05000000000000000000" pitchFamily="2" charset="2"/>
              </a:rPr>
              <a:t>weight</a:t>
            </a:r>
          </a:p>
          <a:p>
            <a:pPr lvl="1"/>
            <a:endParaRPr lang="en-US" sz="2100" dirty="0">
              <a:sym typeface="Wingdings" panose="05000000000000000000" pitchFamily="2" charset="2"/>
            </a:endParaRPr>
          </a:p>
          <a:p>
            <a:r>
              <a:rPr lang="en-US" sz="2300" dirty="0" smtClean="0"/>
              <a:t>Assemblies and Clustering</a:t>
            </a:r>
            <a:r>
              <a:rPr lang="en-US" sz="2300" dirty="0"/>
              <a:t>. Does the assembly process map examples from sufficiently separated clusters of data to different assemblies, so that stimuli from the same cluster share a large core of neurons? </a:t>
            </a:r>
            <a:endParaRPr lang="en-US" sz="2100" dirty="0">
              <a:sym typeface="Wingdings" panose="05000000000000000000" pitchFamily="2" charset="2"/>
            </a:endParaRPr>
          </a:p>
          <a:p>
            <a:pPr lvl="1"/>
            <a:endParaRPr lang="en-US" sz="2100" dirty="0">
              <a:sym typeface="Wingdings" panose="05000000000000000000" pitchFamily="2" charset="2"/>
            </a:endParaRPr>
          </a:p>
          <a:p>
            <a:pPr lvl="1"/>
            <a:endParaRPr lang="en-US" sz="21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3617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brain appears to be amazingly robust in its function</a:t>
            </a:r>
          </a:p>
          <a:p>
            <a:pPr lvl="1"/>
            <a:r>
              <a:rPr lang="en-US" dirty="0"/>
              <a:t>It learns concepts from a few examples</a:t>
            </a:r>
          </a:p>
          <a:p>
            <a:pPr lvl="1"/>
            <a:r>
              <a:rPr lang="en-US" dirty="0"/>
              <a:t>And effectively de-noises a variety of data</a:t>
            </a:r>
          </a:p>
          <a:p>
            <a:pPr lvl="1"/>
            <a:endParaRPr lang="en-US" dirty="0"/>
          </a:p>
          <a:p>
            <a:r>
              <a:rPr lang="en-US" dirty="0"/>
              <a:t>Deep Learning in contrast is famously brittle to adversarial examples</a:t>
            </a:r>
          </a:p>
          <a:p>
            <a:endParaRPr lang="en-US" dirty="0"/>
          </a:p>
          <a:p>
            <a:r>
              <a:rPr lang="en-U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6283939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of RP&amp;C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Is k-cap more </a:t>
            </a:r>
            <a:r>
              <a:rPr lang="en-US" sz="3200" dirty="0">
                <a:solidFill>
                  <a:srgbClr val="FF0000"/>
                </a:solidFill>
                <a:sym typeface="Wingdings" panose="05000000000000000000" pitchFamily="2" charset="2"/>
              </a:rPr>
              <a:t>robust</a:t>
            </a:r>
            <a:r>
              <a:rPr lang="en-US" dirty="0">
                <a:sym typeface="Wingdings" panose="05000000000000000000" pitchFamily="2" charset="2"/>
              </a:rPr>
              <a:t>? Does it avoid “vanishing gradients”?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Yes, empirically!  [Xiao-Zhong-Zheng2020]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Research question: Show that RP&amp;C converges to stable assemblies even when each k-cap is noisy.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90" y="2106879"/>
            <a:ext cx="7315253" cy="45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7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adversarial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227745"/>
            <a:ext cx="10972800" cy="5178805"/>
          </a:xfrm>
        </p:spPr>
        <p:txBody>
          <a:bodyPr>
            <a:normAutofit/>
          </a:bodyPr>
          <a:lstStyle/>
          <a:p>
            <a:r>
              <a:rPr lang="en-US" dirty="0"/>
              <a:t>(Recall: take correctly classified example; distort minimally, using GD, to induce classifier to output wrong label)</a:t>
            </a:r>
          </a:p>
          <a:p>
            <a:r>
              <a:rPr lang="en-US" dirty="0"/>
              <a:t>Compare GD based linear classifier with plasticity rule base classifier: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you guess which is which?!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53" y="3250721"/>
            <a:ext cx="2219635" cy="21529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94" y="2787972"/>
            <a:ext cx="2172003" cy="22005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603" y="3335920"/>
            <a:ext cx="215295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0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Plasticity-trained classifiers are more noise resistant!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5" y="2012831"/>
            <a:ext cx="9989381" cy="3457724"/>
          </a:xfrm>
        </p:spPr>
      </p:pic>
    </p:spTree>
    <p:extLst>
      <p:ext uri="{BB962C8B-B14F-4D97-AF65-F5344CB8AC3E}">
        <p14:creationId xmlns:p14="http://schemas.microsoft.com/office/powerpoint/2010/main" val="34919852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Plasticity engender Adversarial Robustness?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1758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example perturbed till it is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distance or gets a different label.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Research question: Is plasticity based training better than GD for adversarial robustness?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199"/>
                <a:ext cx="10972800" cy="5175849"/>
              </a:xfrm>
              <a:blipFill>
                <a:blip r:embed="rId2"/>
                <a:stretch>
                  <a:fillRect l="-500" t="-1767" b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95" y="1795349"/>
            <a:ext cx="7316609" cy="36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41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Understanding the Brain </a:t>
            </a:r>
            <a:r>
              <a:rPr lang="en-US" smtClean="0"/>
              <a:t>raises fascinating … 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6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8704"/>
            <a:ext cx="10515600" cy="1325563"/>
          </a:xfrm>
        </p:spPr>
        <p:txBody>
          <a:bodyPr/>
          <a:lstStyle/>
          <a:p>
            <a:r>
              <a:rPr lang="en-US" dirty="0"/>
              <a:t>Neuroscience is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 </a:t>
            </a:r>
          </a:p>
          <a:p>
            <a:pPr marL="0" indent="0">
              <a:buNone/>
            </a:pPr>
            <a:r>
              <a:rPr lang="en-US" sz="3600" b="1" dirty="0"/>
              <a:t>C. Golgi  and S. Ramon y </a:t>
            </a:r>
            <a:r>
              <a:rPr lang="en-US" sz="3600" b="1" dirty="0" err="1"/>
              <a:t>Cajal</a:t>
            </a:r>
            <a:endParaRPr lang="en-US" sz="3600" b="1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1880 – 1900:  The Neuron Doctrine </a:t>
            </a:r>
            <a:r>
              <a:rPr lang="en-US" sz="3600" b="1" i="1" dirty="0">
                <a:solidFill>
                  <a:srgbClr val="C00000"/>
                </a:solidFill>
              </a:rPr>
              <a:t>vs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Reticulism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1906:  The Nobel prize fight</a:t>
            </a:r>
          </a:p>
        </p:txBody>
      </p:sp>
      <p:pic>
        <p:nvPicPr>
          <p:cNvPr id="7178" name="Picture 10" descr="2013.3-2S.EPONYMSIT | Our Dermatology Online journal">
            <a:extLst>
              <a:ext uri="{FF2B5EF4-FFF2-40B4-BE49-F238E27FC236}">
                <a16:creationId xmlns:a16="http://schemas.microsoft.com/office/drawing/2014/main" id="{EFBA2102-DB37-874F-8B02-9E191846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13" y="1690688"/>
            <a:ext cx="1264305" cy="17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The Nobel Prize in Physiology or Medicine 1906 ...">
            <a:extLst>
              <a:ext uri="{FF2B5EF4-FFF2-40B4-BE49-F238E27FC236}">
                <a16:creationId xmlns:a16="http://schemas.microsoft.com/office/drawing/2014/main" id="{D52A96CA-8CF6-8545-986A-84F12C364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82" y="1654267"/>
            <a:ext cx="1215772" cy="18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9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485774"/>
            <a:ext cx="10515600" cy="60864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100" b="1" i="1" dirty="0">
                <a:solidFill>
                  <a:srgbClr val="0070C0"/>
                </a:solidFill>
              </a:rPr>
              <a:t>   Neuroscience: the </a:t>
            </a:r>
            <a:r>
              <a:rPr lang="en-US" sz="4100" b="1" i="1" dirty="0" err="1">
                <a:solidFill>
                  <a:srgbClr val="0070C0"/>
                </a:solidFill>
              </a:rPr>
              <a:t>Nobels</a:t>
            </a:r>
            <a:endParaRPr lang="en-US" sz="4100" b="1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3800" dirty="0"/>
          </a:p>
          <a:p>
            <a:r>
              <a:rPr lang="en-US" sz="3800" dirty="0"/>
              <a:t>1906:  Ramon y </a:t>
            </a:r>
            <a:r>
              <a:rPr lang="en-US" sz="3800" dirty="0" err="1"/>
              <a:t>Cajal</a:t>
            </a:r>
            <a:r>
              <a:rPr lang="en-US" sz="3800" dirty="0"/>
              <a:t> and Golgi: </a:t>
            </a:r>
            <a:r>
              <a:rPr lang="en-US" sz="3800" b="1" i="1" dirty="0">
                <a:solidFill>
                  <a:srgbClr val="FF0000"/>
                </a:solidFill>
              </a:rPr>
              <a:t>the neuron</a:t>
            </a:r>
          </a:p>
          <a:p>
            <a:r>
              <a:rPr lang="en-US" sz="3800" dirty="0"/>
              <a:t>1932: C. Sherrington: </a:t>
            </a:r>
            <a:r>
              <a:rPr lang="en-US" sz="3800" b="1" i="1" dirty="0">
                <a:solidFill>
                  <a:srgbClr val="FF0000"/>
                </a:solidFill>
              </a:rPr>
              <a:t>the synapse</a:t>
            </a:r>
          </a:p>
          <a:p>
            <a:r>
              <a:rPr lang="en-US" sz="3800" dirty="0"/>
              <a:t>1936: H. Dale and  O. Loewi: </a:t>
            </a:r>
            <a:r>
              <a:rPr lang="en-US" sz="3800" b="1" i="1" dirty="0">
                <a:solidFill>
                  <a:srgbClr val="FF0000"/>
                </a:solidFill>
              </a:rPr>
              <a:t>neurotransmitters</a:t>
            </a:r>
          </a:p>
          <a:p>
            <a:r>
              <a:rPr lang="en-US" sz="3800" dirty="0"/>
              <a:t>1963: Eccles, Hodgkin, Huxley: </a:t>
            </a:r>
            <a:r>
              <a:rPr lang="en-US" sz="3800" b="1" i="1" dirty="0">
                <a:solidFill>
                  <a:srgbClr val="FF0000"/>
                </a:solidFill>
              </a:rPr>
              <a:t>the spike</a:t>
            </a:r>
          </a:p>
          <a:p>
            <a:r>
              <a:rPr lang="en-US" sz="3800" dirty="0"/>
              <a:t>1967 Granit, Hartline, and Wald; </a:t>
            </a:r>
            <a:r>
              <a:rPr lang="en-US" sz="3800" b="1" i="1" dirty="0">
                <a:solidFill>
                  <a:srgbClr val="FF0000"/>
                </a:solidFill>
              </a:rPr>
              <a:t>the eye</a:t>
            </a:r>
          </a:p>
          <a:p>
            <a:r>
              <a:rPr lang="en-US" sz="3800" dirty="0"/>
              <a:t>1970: Katz, von Euler, Axelrod: </a:t>
            </a:r>
            <a:r>
              <a:rPr lang="en-US" sz="3800" b="1" i="1" dirty="0">
                <a:solidFill>
                  <a:srgbClr val="FF0000"/>
                </a:solidFill>
              </a:rPr>
              <a:t>synaptic vesicles</a:t>
            </a:r>
          </a:p>
          <a:p>
            <a:r>
              <a:rPr lang="en-US" sz="3800" dirty="0"/>
              <a:t>1981 Sperry, Hubel, and Wiesel: </a:t>
            </a:r>
            <a:r>
              <a:rPr lang="en-US" sz="3800" b="1" i="1" dirty="0">
                <a:solidFill>
                  <a:srgbClr val="FF0000"/>
                </a:solidFill>
              </a:rPr>
              <a:t>vision</a:t>
            </a:r>
          </a:p>
          <a:p>
            <a:r>
              <a:rPr lang="en-US" sz="3800" dirty="0"/>
              <a:t>1991: </a:t>
            </a:r>
            <a:r>
              <a:rPr lang="en-US" sz="3800" dirty="0" err="1"/>
              <a:t>Neher</a:t>
            </a:r>
            <a:r>
              <a:rPr lang="mr-IN" sz="3800" dirty="0"/>
              <a:t>–</a:t>
            </a:r>
            <a:r>
              <a:rPr lang="en-US" sz="3800" dirty="0" err="1"/>
              <a:t>Sakmann</a:t>
            </a:r>
            <a:r>
              <a:rPr lang="en-US" sz="3800" dirty="0"/>
              <a:t>; </a:t>
            </a:r>
            <a:r>
              <a:rPr lang="en-US" sz="3800" b="1" i="1" dirty="0">
                <a:solidFill>
                  <a:srgbClr val="FF0000"/>
                </a:solidFill>
              </a:rPr>
              <a:t>ion channels</a:t>
            </a:r>
            <a:endParaRPr lang="en-US" sz="3800" dirty="0"/>
          </a:p>
          <a:p>
            <a:r>
              <a:rPr lang="en-US" sz="3800" dirty="0"/>
              <a:t>2000: Carlsson, Greengard, Kandel: </a:t>
            </a:r>
            <a:r>
              <a:rPr lang="en-US" sz="3800" b="1" i="1" dirty="0">
                <a:solidFill>
                  <a:srgbClr val="FF0000"/>
                </a:solidFill>
              </a:rPr>
              <a:t>ion channels</a:t>
            </a:r>
          </a:p>
          <a:p>
            <a:r>
              <a:rPr lang="en-US" sz="3800" dirty="0"/>
              <a:t>2006: R. Axel and L. Buck: </a:t>
            </a:r>
            <a:r>
              <a:rPr lang="en-US" sz="3800" b="1" i="1" dirty="0">
                <a:solidFill>
                  <a:srgbClr val="FF0000"/>
                </a:solidFill>
              </a:rPr>
              <a:t>olfaction</a:t>
            </a:r>
          </a:p>
          <a:p>
            <a:r>
              <a:rPr lang="en-US" sz="3800" dirty="0"/>
              <a:t>2014: O’Keefe, M. Moser, and E. Moser: </a:t>
            </a:r>
            <a:r>
              <a:rPr lang="en-US" sz="3800" b="1" i="1" dirty="0">
                <a:solidFill>
                  <a:srgbClr val="FF0000"/>
                </a:solidFill>
              </a:rPr>
              <a:t>place cells and grid cells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9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60° View of Karolinska Institutet, Solna Campus - Alamy">
            <a:extLst>
              <a:ext uri="{FF2B5EF4-FFF2-40B4-BE49-F238E27FC236}">
                <a16:creationId xmlns:a16="http://schemas.microsoft.com/office/drawing/2014/main" id="{FB0D806F-3CC1-E642-8D95-5E0E70DD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180" y="0"/>
            <a:ext cx="13268180" cy="663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0367" y="-279199"/>
            <a:ext cx="11633775" cy="529936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1906 - 2020:    The rise of Neuroscience:                                             	-                   the view from Karolinska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/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/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612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discussions of the lauded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The neuron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Synapses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Neurotransmitters and vesicles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The eye and vision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Spikes and Ion channels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Olfaction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Place cells and grid cells</a:t>
            </a:r>
          </a:p>
        </p:txBody>
      </p:sp>
    </p:spTree>
    <p:extLst>
      <p:ext uri="{BB962C8B-B14F-4D97-AF65-F5344CB8AC3E}">
        <p14:creationId xmlns:p14="http://schemas.microsoft.com/office/powerpoint/2010/main" val="5566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age result for kandel schwartz jessell boo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91" y="435438"/>
            <a:ext cx="7139709" cy="566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8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1906:  Ramon y </a:t>
            </a:r>
            <a:r>
              <a:rPr lang="en-US" dirty="0" err="1"/>
              <a:t>Cajal</a:t>
            </a:r>
            <a:r>
              <a:rPr lang="en-US" dirty="0"/>
              <a:t> and Golgi: </a:t>
            </a:r>
            <a:r>
              <a:rPr lang="en-US" b="1" i="1" dirty="0">
                <a:solidFill>
                  <a:srgbClr val="FF0000"/>
                </a:solidFill>
              </a:rPr>
              <a:t>The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soma</a:t>
            </a:r>
          </a:p>
          <a:p>
            <a:r>
              <a:rPr lang="en-US" sz="4000" dirty="0"/>
              <a:t>dendrite</a:t>
            </a:r>
          </a:p>
          <a:p>
            <a:r>
              <a:rPr lang="en-US" sz="4000" dirty="0"/>
              <a:t>axon</a:t>
            </a:r>
          </a:p>
          <a:p>
            <a:r>
              <a:rPr lang="en-US" sz="4000" dirty="0"/>
              <a:t>cone</a:t>
            </a:r>
          </a:p>
          <a:p>
            <a:r>
              <a:rPr lang="en-US" sz="4000" dirty="0" err="1"/>
              <a:t>myeline</a:t>
            </a:r>
            <a:endParaRPr lang="en-US" sz="4000" dirty="0"/>
          </a:p>
          <a:p>
            <a:r>
              <a:rPr lang="en-US" sz="4000" dirty="0"/>
              <a:t>boutons and spines</a:t>
            </a:r>
          </a:p>
          <a:p>
            <a:r>
              <a:rPr lang="en-US" sz="4000" dirty="0"/>
              <a:t>membrane and its potential (-70 mV in steady state)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62" y="1732252"/>
            <a:ext cx="5885363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0306-B507-0646-A018-8863E5EF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AE99-8E0B-3148-9E3C-13E887A1F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  Part I:  Basic background about the brain</a:t>
            </a:r>
          </a:p>
          <a:p>
            <a:pPr marL="0" indent="0">
              <a:buNone/>
            </a:pPr>
            <a:r>
              <a:rPr lang="en-US" sz="4000" dirty="0"/>
              <a:t>2.     Part II:   Our formal model and theory</a:t>
            </a:r>
          </a:p>
          <a:p>
            <a:pPr marL="0" indent="0">
              <a:buNone/>
            </a:pPr>
            <a:r>
              <a:rPr lang="en-US" sz="4000" dirty="0"/>
              <a:t>3.     Part III:   Opportunities for TCS  </a:t>
            </a:r>
          </a:p>
        </p:txBody>
      </p:sp>
    </p:spTree>
    <p:extLst>
      <p:ext uri="{BB962C8B-B14F-4D97-AF65-F5344CB8AC3E}">
        <p14:creationId xmlns:p14="http://schemas.microsoft.com/office/powerpoint/2010/main" val="184071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soma</a:t>
            </a:r>
          </a:p>
          <a:p>
            <a:r>
              <a:rPr lang="en-US" sz="4000" dirty="0"/>
              <a:t>dendrite</a:t>
            </a:r>
          </a:p>
          <a:p>
            <a:r>
              <a:rPr lang="en-US" sz="4000" dirty="0"/>
              <a:t>axon</a:t>
            </a:r>
          </a:p>
          <a:p>
            <a:r>
              <a:rPr lang="en-US" sz="4000" dirty="0" err="1"/>
              <a:t>myeline</a:t>
            </a:r>
            <a:endParaRPr lang="en-US" sz="4000" dirty="0"/>
          </a:p>
          <a:p>
            <a:r>
              <a:rPr lang="en-US" sz="4000" dirty="0"/>
              <a:t>boutons and spines</a:t>
            </a:r>
          </a:p>
          <a:p>
            <a:r>
              <a:rPr lang="en-US" sz="4000" b="1" i="1" dirty="0">
                <a:solidFill>
                  <a:srgbClr val="FF0000"/>
                </a:solidFill>
              </a:rPr>
              <a:t>many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kinds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1825625"/>
            <a:ext cx="6216015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90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18509"/>
            <a:ext cx="10515600" cy="1325563"/>
          </a:xfrm>
        </p:spPr>
        <p:txBody>
          <a:bodyPr/>
          <a:lstStyle/>
          <a:p>
            <a:r>
              <a:rPr lang="en-US" dirty="0"/>
              <a:t>1932: C. Sherrington: </a:t>
            </a:r>
            <a:r>
              <a:rPr lang="en-US" b="1" i="1" dirty="0">
                <a:solidFill>
                  <a:srgbClr val="FF0000"/>
                </a:solidFill>
              </a:rPr>
              <a:t>the synapse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418" y="22828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Bouton</a:t>
            </a:r>
          </a:p>
          <a:p>
            <a:r>
              <a:rPr lang="en-US" sz="4000" dirty="0"/>
              <a:t>Spine</a:t>
            </a:r>
          </a:p>
          <a:p>
            <a:r>
              <a:rPr lang="en-US" sz="4000" dirty="0"/>
              <a:t>Cleft</a:t>
            </a:r>
          </a:p>
          <a:p>
            <a:r>
              <a:rPr lang="en-US" sz="4000" b="1" i="1" dirty="0">
                <a:solidFill>
                  <a:srgbClr val="FF0000"/>
                </a:solidFill>
              </a:rPr>
              <a:t>Synaptic weight and its plasticity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26" y="1644072"/>
            <a:ext cx="6830291" cy="399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1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E456-D850-304F-838D-15E02CB0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6764-5BDE-B342-AD30-3C43796F3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way brains learn</a:t>
            </a:r>
          </a:p>
          <a:p>
            <a:r>
              <a:rPr lang="en-US" sz="3600" dirty="0"/>
              <a:t>Synaptic weights change after a firing event </a:t>
            </a:r>
          </a:p>
          <a:p>
            <a:r>
              <a:rPr lang="en-US" sz="3600" b="1" i="1" dirty="0">
                <a:solidFill>
                  <a:srgbClr val="C00000"/>
                </a:solidFill>
              </a:rPr>
              <a:t>“Fire together wire together” </a:t>
            </a:r>
            <a:r>
              <a:rPr lang="en-US" sz="3600" dirty="0"/>
              <a:t>(Hebb)</a:t>
            </a:r>
          </a:p>
          <a:p>
            <a:r>
              <a:rPr lang="en-US" sz="3600" dirty="0"/>
              <a:t>STDP: precise timing of firing important</a:t>
            </a:r>
          </a:p>
          <a:p>
            <a:r>
              <a:rPr lang="en-US" sz="3600" dirty="0"/>
              <a:t>Much theoretical and modeling work</a:t>
            </a:r>
          </a:p>
        </p:txBody>
      </p:sp>
    </p:spTree>
    <p:extLst>
      <p:ext uri="{BB962C8B-B14F-4D97-AF65-F5344CB8AC3E}">
        <p14:creationId xmlns:p14="http://schemas.microsoft.com/office/powerpoint/2010/main" val="394495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862013" y="-1120776"/>
            <a:ext cx="35030095" cy="2430178"/>
          </a:xfrm>
        </p:spPr>
        <p:txBody>
          <a:bodyPr/>
          <a:lstStyle/>
          <a:p>
            <a:r>
              <a:rPr lang="en-US"/>
              <a:t>Connectomexplorer</a:t>
            </a:r>
            <a:endParaRPr lang="en-US" dirty="0"/>
          </a:p>
        </p:txBody>
      </p:sp>
      <p:pic>
        <p:nvPicPr>
          <p:cNvPr id="4100" name="Picture 4" descr="mage result for neurons axons dendrites lichtman connectome expl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0213" y="-1485902"/>
            <a:ext cx="15230476" cy="105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0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18509"/>
            <a:ext cx="10515600" cy="1325563"/>
          </a:xfrm>
        </p:spPr>
        <p:txBody>
          <a:bodyPr/>
          <a:lstStyle/>
          <a:p>
            <a:r>
              <a:rPr lang="en-US" dirty="0"/>
              <a:t>1932: C. Sherrington: </a:t>
            </a:r>
            <a:r>
              <a:rPr lang="en-US" b="1" i="1" dirty="0">
                <a:solidFill>
                  <a:srgbClr val="FF0000"/>
                </a:solidFill>
              </a:rPr>
              <a:t>the synapse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418" y="22828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Bouton</a:t>
            </a:r>
          </a:p>
          <a:p>
            <a:r>
              <a:rPr lang="en-US" sz="4000" dirty="0"/>
              <a:t>Spine</a:t>
            </a:r>
          </a:p>
          <a:p>
            <a:r>
              <a:rPr lang="en-US" sz="4000" dirty="0"/>
              <a:t>Cleft</a:t>
            </a:r>
          </a:p>
          <a:p>
            <a:r>
              <a:rPr lang="en-US" sz="4000" b="1" i="1" dirty="0">
                <a:solidFill>
                  <a:srgbClr val="FF0000"/>
                </a:solidFill>
              </a:rPr>
              <a:t>Synaptic weight and its plasticity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26" y="1644072"/>
            <a:ext cx="6830291" cy="399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9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1936: H. Dale and  O. Loewi: </a:t>
            </a:r>
            <a:r>
              <a:rPr lang="en-US" b="1" i="1" dirty="0">
                <a:solidFill>
                  <a:srgbClr val="FF0000"/>
                </a:solidFill>
              </a:rPr>
              <a:t>neurotransmitters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US" sz="3200" u="sng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The chemical language of neurons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The main result of the firing of a neuron is the release of neurotransmitter molecules at the synaptic clefts, and their uptake by the post-synaptic neurons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Some neurotransmitters (</a:t>
            </a:r>
            <a:r>
              <a:rPr lang="en-US" sz="3500" dirty="0" err="1"/>
              <a:t>Glu</a:t>
            </a:r>
            <a:r>
              <a:rPr lang="en-US" sz="3500" dirty="0"/>
              <a:t>, GABA) affect membrane potential and eventually the firing of postsynaptic neurons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2060"/>
                </a:solidFill>
              </a:rPr>
              <a:t>Acetylcholine (</a:t>
            </a:r>
            <a:r>
              <a:rPr lang="en-US" sz="3600" dirty="0" err="1">
                <a:solidFill>
                  <a:srgbClr val="002060"/>
                </a:solidFill>
              </a:rPr>
              <a:t>Ach</a:t>
            </a:r>
            <a:r>
              <a:rPr lang="en-US" sz="3600" dirty="0">
                <a:solidFill>
                  <a:srgbClr val="002060"/>
                </a:solidFill>
              </a:rPr>
              <a:t>) mobilizes muscle fibers</a:t>
            </a:r>
            <a:endParaRPr lang="en-US" sz="3500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Others (dopamine, </a:t>
            </a:r>
            <a:r>
              <a:rPr lang="en-US" sz="3500" dirty="0" err="1"/>
              <a:t>seratonin</a:t>
            </a:r>
            <a:r>
              <a:rPr lang="en-US" sz="3500" dirty="0"/>
              <a:t>, oxytocin) act in more complex ways</a:t>
            </a:r>
            <a:r>
              <a:rPr lang="mr-IN" sz="3500" dirty="0"/>
              <a:t>…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5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880" y="243205"/>
            <a:ext cx="10515600" cy="1325563"/>
          </a:xfrm>
        </p:spPr>
        <p:txBody>
          <a:bodyPr/>
          <a:lstStyle/>
          <a:p>
            <a:r>
              <a:rPr lang="en-US" dirty="0"/>
              <a:t>Neurotransmitters: many kinds </a:t>
            </a:r>
            <a:br>
              <a:rPr lang="en-US" dirty="0"/>
            </a:br>
            <a:r>
              <a:rPr lang="en-US" dirty="0"/>
              <a:t>(from Wikipedia)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sz="3200" u="sng" dirty="0"/>
          </a:p>
          <a:p>
            <a:r>
              <a:rPr lang="en-US" sz="4400" b="1" dirty="0">
                <a:hlinkClick r:id="rId2" tooltip="Amino acid"/>
              </a:rPr>
              <a:t>Amino acids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3" tooltip="Glutamate"/>
              </a:rPr>
              <a:t>glutamate</a:t>
            </a:r>
            <a:r>
              <a:rPr lang="en-US" sz="4400" dirty="0"/>
              <a:t>,</a:t>
            </a:r>
            <a:r>
              <a:rPr lang="en-US" sz="4400" baseline="30000" dirty="0"/>
              <a:t> </a:t>
            </a:r>
            <a:r>
              <a:rPr lang="en-US" sz="4400" dirty="0">
                <a:hlinkClick r:id="rId4" tooltip="Aspartate"/>
              </a:rPr>
              <a:t>aspartate</a:t>
            </a:r>
            <a:r>
              <a:rPr lang="en-US" sz="4400" dirty="0"/>
              <a:t>, </a:t>
            </a:r>
            <a:r>
              <a:rPr lang="en-US" sz="4400" dirty="0">
                <a:hlinkClick r:id="rId5" tooltip="D-serine"/>
              </a:rPr>
              <a:t>D-serine</a:t>
            </a:r>
            <a:r>
              <a:rPr lang="en-US" sz="4400" dirty="0"/>
              <a:t>, </a:t>
            </a:r>
            <a:r>
              <a:rPr lang="en-US" sz="4400" dirty="0">
                <a:hlinkClick r:id="rId6" tooltip="Γ-aminobutyric acid"/>
              </a:rPr>
              <a:t>γ-aminobutyric acid</a:t>
            </a:r>
            <a:r>
              <a:rPr lang="en-US" sz="4400" dirty="0"/>
              <a:t> (GABA), </a:t>
            </a:r>
            <a:r>
              <a:rPr lang="en-US" sz="4400" dirty="0">
                <a:hlinkClick r:id="rId7" tooltip="Glycine"/>
              </a:rPr>
              <a:t>glycine</a:t>
            </a:r>
            <a:endParaRPr lang="en-US" sz="4400" dirty="0"/>
          </a:p>
          <a:p>
            <a:r>
              <a:rPr lang="en-US" sz="4400" b="1" dirty="0">
                <a:hlinkClick r:id="rId8" tooltip="Gasotransmitter"/>
              </a:rPr>
              <a:t>Gasotransmitters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9" tooltip="Nitric oxide"/>
              </a:rPr>
              <a:t>nitric oxide</a:t>
            </a:r>
            <a:r>
              <a:rPr lang="en-US" sz="4400" dirty="0"/>
              <a:t> (NO), </a:t>
            </a:r>
            <a:r>
              <a:rPr lang="en-US" sz="4400" dirty="0">
                <a:hlinkClick r:id="rId10" tooltip="Carbon monoxide"/>
              </a:rPr>
              <a:t>carbon monoxide</a:t>
            </a:r>
            <a:r>
              <a:rPr lang="en-US" sz="4400" dirty="0"/>
              <a:t> (CO), </a:t>
            </a:r>
            <a:r>
              <a:rPr lang="en-US" sz="4400" dirty="0">
                <a:hlinkClick r:id="rId11" tooltip="Hydrogen sulfide"/>
              </a:rPr>
              <a:t>hydrogen sulfide</a:t>
            </a:r>
            <a:r>
              <a:rPr lang="en-US" sz="4400" dirty="0"/>
              <a:t> (H</a:t>
            </a:r>
            <a:r>
              <a:rPr lang="en-US" sz="4400" baseline="-25000" dirty="0"/>
              <a:t>2</a:t>
            </a:r>
            <a:r>
              <a:rPr lang="en-US" sz="4400" dirty="0"/>
              <a:t>S)</a:t>
            </a:r>
          </a:p>
          <a:p>
            <a:r>
              <a:rPr lang="en-US" sz="4400" b="1" dirty="0">
                <a:hlinkClick r:id="rId12" tooltip="Monoamine"/>
              </a:rPr>
              <a:t>Monoamines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13" tooltip="Dopamine"/>
              </a:rPr>
              <a:t>dopamine</a:t>
            </a:r>
            <a:r>
              <a:rPr lang="en-US" sz="4400" dirty="0"/>
              <a:t> (DA), </a:t>
            </a:r>
            <a:r>
              <a:rPr lang="en-US" sz="4400" dirty="0">
                <a:hlinkClick r:id="rId14" tooltip="Norepinephrine"/>
              </a:rPr>
              <a:t>norepinephrine</a:t>
            </a:r>
            <a:r>
              <a:rPr lang="en-US" sz="4400" dirty="0"/>
              <a:t> (noradrenaline; NE, NA), </a:t>
            </a:r>
            <a:r>
              <a:rPr lang="en-US" sz="4400" dirty="0">
                <a:hlinkClick r:id="rId15" tooltip="Epinephrine"/>
              </a:rPr>
              <a:t>epinephrine</a:t>
            </a:r>
            <a:r>
              <a:rPr lang="en-US" sz="4400" dirty="0"/>
              <a:t> (adrenaline), </a:t>
            </a:r>
            <a:r>
              <a:rPr lang="en-US" sz="4400" dirty="0">
                <a:hlinkClick r:id="rId16" tooltip="Histamine"/>
              </a:rPr>
              <a:t>histamine</a:t>
            </a:r>
            <a:r>
              <a:rPr lang="en-US" sz="4400" dirty="0"/>
              <a:t>, </a:t>
            </a:r>
            <a:r>
              <a:rPr lang="en-US" sz="4400" dirty="0">
                <a:hlinkClick r:id="rId17" tooltip="Serotonin"/>
              </a:rPr>
              <a:t>serotonin</a:t>
            </a:r>
            <a:r>
              <a:rPr lang="en-US" sz="4400" dirty="0"/>
              <a:t> (SER, 5-HT)</a:t>
            </a:r>
          </a:p>
          <a:p>
            <a:r>
              <a:rPr lang="en-US" sz="4400" b="1" dirty="0">
                <a:hlinkClick r:id="rId18" tooltip="Trace amine"/>
              </a:rPr>
              <a:t>Trace amines</a:t>
            </a:r>
            <a:r>
              <a:rPr lang="en-US" sz="4400" dirty="0"/>
              <a:t>: </a:t>
            </a:r>
            <a:r>
              <a:rPr lang="en-US" sz="4400" dirty="0">
                <a:hlinkClick r:id="rId19" tooltip="Phenethylamine"/>
              </a:rPr>
              <a:t>phenethylamine</a:t>
            </a:r>
            <a:r>
              <a:rPr lang="en-US" sz="4400" dirty="0"/>
              <a:t>, </a:t>
            </a:r>
            <a:r>
              <a:rPr lang="en-US" sz="4400" i="1" dirty="0">
                <a:hlinkClick r:id="rId20" tooltip="N-methylphenethylamine"/>
              </a:rPr>
              <a:t>N</a:t>
            </a:r>
            <a:r>
              <a:rPr lang="en-US" sz="4400" dirty="0">
                <a:hlinkClick r:id="rId20" tooltip="N-methylphenethylamine"/>
              </a:rPr>
              <a:t>-methylphenethylamine</a:t>
            </a:r>
            <a:r>
              <a:rPr lang="en-US" sz="4400" dirty="0"/>
              <a:t>, </a:t>
            </a:r>
            <a:r>
              <a:rPr lang="en-US" sz="4400" dirty="0">
                <a:hlinkClick r:id="rId21" tooltip="Tyramine"/>
              </a:rPr>
              <a:t>tyramine</a:t>
            </a:r>
            <a:r>
              <a:rPr lang="en-US" sz="4400" dirty="0"/>
              <a:t>, </a:t>
            </a:r>
            <a:r>
              <a:rPr lang="en-US" sz="4400" dirty="0">
                <a:hlinkClick r:id="rId22" tooltip="3-iodothyronamine"/>
              </a:rPr>
              <a:t>3-iodothyronamine</a:t>
            </a:r>
            <a:r>
              <a:rPr lang="en-US" sz="4400" dirty="0"/>
              <a:t>, </a:t>
            </a:r>
            <a:r>
              <a:rPr lang="en-US" sz="4400" dirty="0">
                <a:hlinkClick r:id="rId23" tooltip="Octopamine (neurotransmitter)"/>
              </a:rPr>
              <a:t>octopamine</a:t>
            </a:r>
            <a:r>
              <a:rPr lang="en-US" sz="4400" dirty="0"/>
              <a:t>, </a:t>
            </a:r>
            <a:r>
              <a:rPr lang="en-US" sz="4400" dirty="0">
                <a:hlinkClick r:id="rId24" tooltip="Tryptamine"/>
              </a:rPr>
              <a:t>tryptamine</a:t>
            </a:r>
            <a:r>
              <a:rPr lang="en-US" sz="4400" dirty="0"/>
              <a:t>, etc.</a:t>
            </a:r>
          </a:p>
          <a:p>
            <a:r>
              <a:rPr lang="en-US" sz="4400" b="1" dirty="0">
                <a:hlinkClick r:id="rId25" tooltip="Peptide"/>
              </a:rPr>
              <a:t>Peptides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26" tooltip="Somatostatin"/>
              </a:rPr>
              <a:t>somatostatin</a:t>
            </a:r>
            <a:r>
              <a:rPr lang="en-US" sz="4400" dirty="0"/>
              <a:t>, </a:t>
            </a:r>
            <a:r>
              <a:rPr lang="en-US" sz="4400" dirty="0">
                <a:hlinkClick r:id="rId27" tooltip="Substance P"/>
              </a:rPr>
              <a:t>substance P</a:t>
            </a:r>
            <a:r>
              <a:rPr lang="en-US" sz="4400" dirty="0"/>
              <a:t>, </a:t>
            </a:r>
            <a:r>
              <a:rPr lang="en-US" sz="4400" dirty="0">
                <a:hlinkClick r:id="rId28" tooltip="Cocaine and amphetamine regulated transcript"/>
              </a:rPr>
              <a:t>cocaine and amphetamine regulated transcript</a:t>
            </a:r>
            <a:r>
              <a:rPr lang="en-US" sz="4400" dirty="0"/>
              <a:t>, </a:t>
            </a:r>
            <a:r>
              <a:rPr lang="en-US" sz="4400" dirty="0">
                <a:hlinkClick r:id="rId29" tooltip="Opioid peptide"/>
              </a:rPr>
              <a:t>opioid peptides</a:t>
            </a:r>
            <a:r>
              <a:rPr lang="en-US" sz="4400" baseline="30000" dirty="0">
                <a:hlinkClick r:id="rId30"/>
              </a:rPr>
              <a:t>[11]</a:t>
            </a:r>
            <a:endParaRPr lang="en-US" sz="4400" dirty="0"/>
          </a:p>
          <a:p>
            <a:r>
              <a:rPr lang="en-US" sz="4400" b="1" dirty="0">
                <a:hlinkClick r:id="rId31" tooltip="Purinergic signalling"/>
              </a:rPr>
              <a:t>Purines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32" tooltip="Adenosine triphosphate"/>
              </a:rPr>
              <a:t>adenosine triphosphate</a:t>
            </a:r>
            <a:r>
              <a:rPr lang="en-US" sz="4400" dirty="0"/>
              <a:t> (ATP), </a:t>
            </a:r>
            <a:r>
              <a:rPr lang="en-US" sz="4400" dirty="0">
                <a:hlinkClick r:id="rId33" tooltip="Adenosine"/>
              </a:rPr>
              <a:t>adenosine</a:t>
            </a:r>
            <a:endParaRPr lang="en-US" sz="4400" dirty="0"/>
          </a:p>
          <a:p>
            <a:r>
              <a:rPr lang="en-US" sz="4400" dirty="0"/>
              <a:t>Others: </a:t>
            </a:r>
            <a:r>
              <a:rPr lang="en-US" sz="4400" dirty="0">
                <a:hlinkClick r:id="rId34" tooltip="Acetylcholine"/>
              </a:rPr>
              <a:t>acetylcholine</a:t>
            </a:r>
            <a:r>
              <a:rPr lang="en-US" sz="4400" dirty="0"/>
              <a:t> (</a:t>
            </a:r>
            <a:r>
              <a:rPr lang="en-US" sz="4400" dirty="0" err="1"/>
              <a:t>ACh</a:t>
            </a:r>
            <a:r>
              <a:rPr lang="en-US" sz="4400" dirty="0"/>
              <a:t>), </a:t>
            </a:r>
            <a:r>
              <a:rPr lang="en-US" sz="4400" dirty="0">
                <a:hlinkClick r:id="rId35" tooltip="Anandamide"/>
              </a:rPr>
              <a:t>anandamide</a:t>
            </a:r>
            <a:r>
              <a:rPr lang="en-US" sz="4400" dirty="0"/>
              <a:t>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1911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1970: Katz, von Euler, Axelrod:               </a:t>
            </a:r>
            <a:r>
              <a:rPr lang="en-US" b="1" i="1" dirty="0">
                <a:solidFill>
                  <a:srgbClr val="FF0000"/>
                </a:solidFill>
              </a:rPr>
              <a:t>synaptic vesicles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3" y="1690688"/>
            <a:ext cx="4552950" cy="49198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1690688"/>
            <a:ext cx="6977433" cy="49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0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79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1991: </a:t>
            </a:r>
            <a:r>
              <a:rPr lang="en-US" dirty="0" err="1"/>
              <a:t>Neher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Sakmann</a:t>
            </a:r>
            <a:r>
              <a:rPr lang="en-US" dirty="0"/>
              <a:t>; 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/>
              <a:t>2000: Carlsson, Greengard, Kandel: </a:t>
            </a:r>
            <a:r>
              <a:rPr lang="en-US" b="1" i="1" dirty="0">
                <a:solidFill>
                  <a:srgbClr val="FF0000"/>
                </a:solidFill>
              </a:rPr>
              <a:t>ion channels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0" y="1401128"/>
            <a:ext cx="7101840" cy="356212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6720" y="2370228"/>
            <a:ext cx="6202680" cy="390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>
                <a:latin typeface="+mn-lt"/>
              </a:rPr>
              <a:t>Voltage gated, or…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>
                <a:latin typeface="+mn-lt"/>
              </a:rPr>
              <a:t>Ligand gated (controlled by other neurotransmitters</a:t>
            </a:r>
            <a:r>
              <a:rPr lang="mr-IN" sz="3600" dirty="0">
                <a:latin typeface="+mn-lt"/>
              </a:rPr>
              <a:t>…</a:t>
            </a:r>
            <a:r>
              <a:rPr lang="en-US" sz="3600" dirty="0">
                <a:latin typeface="+mn-lt"/>
              </a:rPr>
              <a:t>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 err="1">
                <a:latin typeface="+mn-lt"/>
              </a:rPr>
              <a:t>Glu</a:t>
            </a:r>
            <a:r>
              <a:rPr lang="en-US" sz="3600" dirty="0">
                <a:latin typeface="+mn-lt"/>
              </a:rPr>
              <a:t> lets in X</a:t>
            </a:r>
            <a:r>
              <a:rPr lang="en-US" sz="3600" baseline="30000" dirty="0">
                <a:latin typeface="+mn-lt"/>
              </a:rPr>
              <a:t>+</a:t>
            </a:r>
            <a:r>
              <a:rPr lang="en-US" sz="3600" dirty="0">
                <a:latin typeface="+mn-lt"/>
              </a:rPr>
              <a:t>: excitatory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>
                <a:latin typeface="+mn-lt"/>
              </a:rPr>
              <a:t>GABA lets in X</a:t>
            </a:r>
            <a:r>
              <a:rPr lang="en-US" sz="3600" baseline="30000" dirty="0">
                <a:latin typeface="+mn-lt"/>
              </a:rPr>
              <a:t>-</a:t>
            </a:r>
            <a:r>
              <a:rPr lang="en-US" sz="3600" dirty="0">
                <a:latin typeface="+mn-lt"/>
              </a:rPr>
              <a:t>: inhibitory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+mn-lt"/>
              </a:rPr>
              <a:t>Ions define the membrane potential of the neuron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450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1963: Eccles, Hodgkin, Huxley: </a:t>
            </a:r>
            <a:r>
              <a:rPr lang="en-US" b="1" i="1" dirty="0">
                <a:solidFill>
                  <a:srgbClr val="FF0000"/>
                </a:solidFill>
              </a:rPr>
              <a:t>the spike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54" y="1690688"/>
            <a:ext cx="5437908" cy="5214127"/>
          </a:xfrm>
        </p:spPr>
      </p:pic>
    </p:spTree>
    <p:extLst>
      <p:ext uri="{BB962C8B-B14F-4D97-AF65-F5344CB8AC3E}">
        <p14:creationId xmlns:p14="http://schemas.microsoft.com/office/powerpoint/2010/main" val="20273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0" y="2078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410200" y="2055813"/>
            <a:ext cx="5451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err="1">
                <a:solidFill>
                  <a:schemeClr val="bg1"/>
                </a:solidFill>
              </a:rPr>
              <a:t>computation</a:t>
            </a:r>
            <a:endParaRPr lang="cs-CZ" sz="7200" i="1" dirty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and </a:t>
            </a:r>
            <a:r>
              <a:rPr lang="cs-CZ" sz="7200" i="1" dirty="0" err="1">
                <a:solidFill>
                  <a:schemeClr val="bg1"/>
                </a:solidFill>
              </a:rPr>
              <a:t>the</a:t>
            </a:r>
            <a:r>
              <a:rPr lang="cs-CZ" sz="7200" i="1" dirty="0">
                <a:solidFill>
                  <a:schemeClr val="bg1"/>
                </a:solidFill>
              </a:rPr>
              <a:t> brain:</a:t>
            </a:r>
          </a:p>
          <a:p>
            <a:r>
              <a:rPr lang="cs-CZ" sz="7200" i="1" dirty="0">
                <a:solidFill>
                  <a:schemeClr val="bg1"/>
                </a:solidFill>
              </a:rPr>
              <a:t> a </a:t>
            </a:r>
            <a:r>
              <a:rPr lang="cs-CZ" sz="7200" i="1" dirty="0" err="1">
                <a:solidFill>
                  <a:schemeClr val="bg1"/>
                </a:solidFill>
              </a:rPr>
              <a:t>tutorial</a:t>
            </a:r>
            <a:endParaRPr lang="cs-CZ" sz="7200" i="1" dirty="0">
              <a:solidFill>
                <a:schemeClr val="bg1"/>
              </a:solidFill>
            </a:endParaRPr>
          </a:p>
          <a:p>
            <a:r>
              <a:rPr lang="cs-CZ" sz="7200" dirty="0">
                <a:ea typeface="Arial Hebrew Scholar" charset="-79"/>
                <a:cs typeface="Arial Hebrew Scholar" charset="-79"/>
              </a:rPr>
              <a:t>Part I</a:t>
            </a:r>
            <a:endParaRPr lang="en-US" sz="7200" dirty="0"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5964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spike,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Hodgkin-Huxley differential equations (EE version)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0" y="1768475"/>
            <a:ext cx="4089400" cy="3169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08" y="1690687"/>
            <a:ext cx="4455424" cy="3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3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147" t="3929" r="23864" b="42945"/>
          <a:stretch/>
        </p:blipFill>
        <p:spPr>
          <a:xfrm>
            <a:off x="7406640" y="579120"/>
            <a:ext cx="4562395" cy="5715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55715"/>
          </a:xfrm>
        </p:spPr>
        <p:txBody>
          <a:bodyPr>
            <a:normAutofit/>
          </a:bodyPr>
          <a:lstStyle/>
          <a:p>
            <a:r>
              <a:rPr lang="en-US" dirty="0"/>
              <a:t>David Marr (1945 </a:t>
            </a:r>
            <a:r>
              <a:rPr lang="mr-IN" dirty="0"/>
              <a:t>–</a:t>
            </a:r>
            <a:r>
              <a:rPr lang="en-US" dirty="0"/>
              <a:t> 1980)</a:t>
            </a:r>
            <a:br>
              <a:rPr lang="en-US" dirty="0"/>
            </a:br>
            <a:r>
              <a:rPr lang="en-US" dirty="0"/>
              <a:t>and the genesis of</a:t>
            </a:r>
            <a:br>
              <a:rPr lang="en-US" dirty="0"/>
            </a:br>
            <a:r>
              <a:rPr lang="en-US" dirty="0"/>
              <a:t>computational</a:t>
            </a:r>
            <a:br>
              <a:rPr lang="en-US" dirty="0"/>
            </a:br>
            <a:r>
              <a:rPr lang="en-US" dirty="0"/>
              <a:t>neuroscience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+mn-lt"/>
              </a:rPr>
              <a:t>The Three-Step Program: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-specs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-hardware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-algorithm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77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2F7E-2DDD-984F-B359-A9D665B8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Laureates:</a:t>
            </a:r>
            <a:br>
              <a:rPr lang="en-US" dirty="0"/>
            </a:br>
            <a:r>
              <a:rPr lang="en-US" dirty="0"/>
              <a:t>1981 Sperry, Hubel, and Wiesel: </a:t>
            </a:r>
            <a:r>
              <a:rPr lang="en-US" b="1" i="1" dirty="0">
                <a:solidFill>
                  <a:srgbClr val="FF0000"/>
                </a:solidFill>
              </a:rPr>
              <a:t>vision</a:t>
            </a:r>
            <a:endParaRPr lang="en-US" dirty="0"/>
          </a:p>
        </p:txBody>
      </p:sp>
      <p:pic>
        <p:nvPicPr>
          <p:cNvPr id="15362" name="Picture 2" descr="https://goodpsychology.files.wordpress.com/2013/03/hubel-experiment.jpg">
            <a:extLst>
              <a:ext uri="{FF2B5EF4-FFF2-40B4-BE49-F238E27FC236}">
                <a16:creationId xmlns:a16="http://schemas.microsoft.com/office/drawing/2014/main" id="{191313CD-AE6A-DF4E-A69F-045784AC0B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4225"/>
            <a:ext cx="4830090" cy="319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7524A-9171-CA40-984B-B740ED4576E1}"/>
              </a:ext>
            </a:extLst>
          </p:cNvPr>
          <p:cNvSpPr txBox="1"/>
          <p:nvPr/>
        </p:nvSpPr>
        <p:spPr>
          <a:xfrm>
            <a:off x="374072" y="2473036"/>
            <a:ext cx="43707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The genesis of the </a:t>
            </a:r>
          </a:p>
          <a:p>
            <a:r>
              <a:rPr lang="en-US" sz="3200" dirty="0">
                <a:solidFill>
                  <a:srgbClr val="C00000"/>
                </a:solidFill>
              </a:rPr>
              <a:t>experimental paradigm…</a:t>
            </a:r>
          </a:p>
          <a:p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>
                <a:solidFill>
                  <a:srgbClr val="C00000"/>
                </a:solidFill>
              </a:rPr>
              <a:t>…and of the quest </a:t>
            </a:r>
          </a:p>
          <a:p>
            <a:r>
              <a:rPr lang="en-US" sz="3200" dirty="0">
                <a:solidFill>
                  <a:srgbClr val="C00000"/>
                </a:solidFill>
              </a:rPr>
              <a:t>for the neural circuit</a:t>
            </a:r>
          </a:p>
          <a:p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>
                <a:solidFill>
                  <a:srgbClr val="C00000"/>
                </a:solidFill>
              </a:rPr>
              <a:t>…and of convolutional</a:t>
            </a:r>
          </a:p>
          <a:p>
            <a:r>
              <a:rPr lang="en-US" sz="3200" dirty="0">
                <a:solidFill>
                  <a:srgbClr val="C00000"/>
                </a:solidFill>
              </a:rPr>
              <a:t>neural nets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06022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Hubel </a:t>
            </a:r>
            <a:r>
              <a:rPr lang="mr-IN" dirty="0"/>
              <a:t>–</a:t>
            </a:r>
            <a:r>
              <a:rPr lang="en-US" dirty="0"/>
              <a:t> Wiesel conjecture: simple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8508"/>
            <a:ext cx="10058400" cy="54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62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Hubel </a:t>
            </a:r>
            <a:r>
              <a:rPr lang="mr-IN" dirty="0"/>
              <a:t>–</a:t>
            </a:r>
            <a:r>
              <a:rPr lang="en-US" dirty="0"/>
              <a:t> Wiesel conjecture: complex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58" y="1690688"/>
            <a:ext cx="9324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6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2006: R. Axel and L. Buck: </a:t>
            </a:r>
            <a:r>
              <a:rPr lang="en-US" b="1" i="1" dirty="0">
                <a:solidFill>
                  <a:srgbClr val="FF0000"/>
                </a:solidFill>
              </a:rPr>
              <a:t>olfaction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1965960"/>
            <a:ext cx="676656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6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Hubel </a:t>
            </a:r>
            <a:r>
              <a:rPr lang="mr-IN" dirty="0"/>
              <a:t>–</a:t>
            </a:r>
            <a:r>
              <a:rPr lang="en-US" dirty="0"/>
              <a:t> Wiesel conjecture: simple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8508"/>
            <a:ext cx="10058400" cy="54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21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Hubel </a:t>
            </a:r>
            <a:r>
              <a:rPr lang="mr-IN" dirty="0"/>
              <a:t>–</a:t>
            </a:r>
            <a:r>
              <a:rPr lang="en-US" dirty="0"/>
              <a:t> Wiesel conjecture: complex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58" y="1690688"/>
            <a:ext cx="9324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3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the parts of the brain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42" y="1690688"/>
            <a:ext cx="7783878" cy="43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38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brain: </a:t>
            </a:r>
            <a:r>
              <a:rPr lang="en-US" dirty="0">
                <a:solidFill>
                  <a:srgbClr val="C00000"/>
                </a:solidFill>
              </a:rPr>
              <a:t>“a complete list”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B92E3-87BA-C940-81B5-01E7DFF54C12}"/>
              </a:ext>
            </a:extLst>
          </p:cNvPr>
          <p:cNvSpPr txBox="1"/>
          <p:nvPr/>
        </p:nvSpPr>
        <p:spPr>
          <a:xfrm>
            <a:off x="1413164" y="1690688"/>
            <a:ext cx="32874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Amygdala</a:t>
            </a:r>
          </a:p>
          <a:p>
            <a:r>
              <a:rPr lang="en-US" sz="3600" dirty="0">
                <a:solidFill>
                  <a:srgbClr val="C00000"/>
                </a:solidFill>
              </a:rPr>
              <a:t>Basal Ganglia</a:t>
            </a:r>
          </a:p>
          <a:p>
            <a:r>
              <a:rPr lang="en-US" sz="3600" dirty="0">
                <a:solidFill>
                  <a:srgbClr val="C00000"/>
                </a:solidFill>
              </a:rPr>
              <a:t>Brain stem</a:t>
            </a:r>
          </a:p>
          <a:p>
            <a:r>
              <a:rPr lang="en-US" sz="3600" dirty="0">
                <a:solidFill>
                  <a:srgbClr val="C00000"/>
                </a:solidFill>
              </a:rPr>
              <a:t>Cerebellum</a:t>
            </a:r>
          </a:p>
          <a:p>
            <a:r>
              <a:rPr lang="en-US" sz="3600" dirty="0">
                <a:solidFill>
                  <a:srgbClr val="C00000"/>
                </a:solidFill>
              </a:rPr>
              <a:t>Cerebral Cortex</a:t>
            </a:r>
          </a:p>
          <a:p>
            <a:r>
              <a:rPr lang="en-US" sz="3600" dirty="0">
                <a:solidFill>
                  <a:srgbClr val="C00000"/>
                </a:solidFill>
              </a:rPr>
              <a:t>Corpus collosum</a:t>
            </a:r>
          </a:p>
          <a:p>
            <a:r>
              <a:rPr lang="en-US" sz="3600" dirty="0">
                <a:solidFill>
                  <a:srgbClr val="C00000"/>
                </a:solidFill>
              </a:rPr>
              <a:t>Hippocampus</a:t>
            </a:r>
          </a:p>
          <a:p>
            <a:r>
              <a:rPr lang="en-US" sz="3600" dirty="0">
                <a:solidFill>
                  <a:srgbClr val="C00000"/>
                </a:solidFill>
              </a:rPr>
              <a:t>Hypothalamus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96A0C-2EC4-4344-AA90-FE8984D462CC}"/>
              </a:ext>
            </a:extLst>
          </p:cNvPr>
          <p:cNvSpPr txBox="1"/>
          <p:nvPr/>
        </p:nvSpPr>
        <p:spPr>
          <a:xfrm>
            <a:off x="5846619" y="1690688"/>
            <a:ext cx="359656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Limbic system</a:t>
            </a:r>
          </a:p>
          <a:p>
            <a:r>
              <a:rPr lang="en-US" sz="3600" dirty="0" err="1">
                <a:solidFill>
                  <a:srgbClr val="C00000"/>
                </a:solidFill>
              </a:rPr>
              <a:t>Medula</a:t>
            </a:r>
            <a:r>
              <a:rPr lang="en-US" sz="3600" dirty="0">
                <a:solidFill>
                  <a:srgbClr val="C00000"/>
                </a:solidFill>
              </a:rPr>
              <a:t> oblongata</a:t>
            </a:r>
          </a:p>
          <a:p>
            <a:r>
              <a:rPr lang="en-US" sz="3600" dirty="0">
                <a:solidFill>
                  <a:srgbClr val="C00000"/>
                </a:solidFill>
              </a:rPr>
              <a:t>Mesencephalon</a:t>
            </a:r>
          </a:p>
          <a:p>
            <a:r>
              <a:rPr lang="en-US" sz="3600" dirty="0">
                <a:solidFill>
                  <a:srgbClr val="C00000"/>
                </a:solidFill>
              </a:rPr>
              <a:t>Optic nerve</a:t>
            </a:r>
          </a:p>
          <a:p>
            <a:r>
              <a:rPr lang="en-US" sz="3600" dirty="0">
                <a:solidFill>
                  <a:srgbClr val="C00000"/>
                </a:solidFill>
              </a:rPr>
              <a:t>Piriform Cortex</a:t>
            </a:r>
          </a:p>
          <a:p>
            <a:r>
              <a:rPr lang="en-US" sz="3600" dirty="0">
                <a:solidFill>
                  <a:srgbClr val="C00000"/>
                </a:solidFill>
              </a:rPr>
              <a:t>Striatum</a:t>
            </a:r>
          </a:p>
          <a:p>
            <a:r>
              <a:rPr lang="en-US" sz="3600" dirty="0">
                <a:solidFill>
                  <a:srgbClr val="C00000"/>
                </a:solidFill>
              </a:rPr>
              <a:t>Thalamus</a:t>
            </a:r>
          </a:p>
          <a:p>
            <a:r>
              <a:rPr lang="en-US" sz="3600" dirty="0">
                <a:solidFill>
                  <a:srgbClr val="C00000"/>
                </a:solidFill>
              </a:rPr>
              <a:t>Vermis</a:t>
            </a:r>
          </a:p>
        </p:txBody>
      </p:sp>
    </p:spTree>
    <p:extLst>
      <p:ext uri="{BB962C8B-B14F-4D97-AF65-F5344CB8AC3E}">
        <p14:creationId xmlns:p14="http://schemas.microsoft.com/office/powerpoint/2010/main" val="334838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673" y="26926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Q:  Is the brain a computer?</a:t>
            </a:r>
          </a:p>
        </p:txBody>
      </p:sp>
    </p:spTree>
    <p:extLst>
      <p:ext uri="{BB962C8B-B14F-4D97-AF65-F5344CB8AC3E}">
        <p14:creationId xmlns:p14="http://schemas.microsoft.com/office/powerpoint/2010/main" val="1275317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Btw, parts of the brain?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39" y="1690688"/>
            <a:ext cx="7841705" cy="45729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562600" y="1844040"/>
            <a:ext cx="3855720" cy="391668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brain names: Bones of the skull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004060"/>
            <a:ext cx="787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3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brain names: </a:t>
            </a:r>
            <a:br>
              <a:rPr lang="en-US" dirty="0"/>
            </a:br>
            <a:r>
              <a:rPr lang="en-US" dirty="0"/>
              <a:t>directions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73764"/>
            <a:ext cx="5330504" cy="4201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0" y="0"/>
            <a:ext cx="4481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9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(Cerebral) Cortex:</a:t>
            </a:r>
            <a:br>
              <a:rPr lang="en-US" dirty="0"/>
            </a:br>
            <a:r>
              <a:rPr lang="en-US" dirty="0"/>
              <a:t>the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1.5 mm</a:t>
            </a:r>
          </a:p>
          <a:p>
            <a:r>
              <a:rPr lang="en-US" sz="3200" dirty="0"/>
              <a:t>2500 cm</a:t>
            </a:r>
            <a:r>
              <a:rPr lang="en-US" sz="3200" baseline="30000" dirty="0"/>
              <a:t>2</a:t>
            </a:r>
            <a:endParaRPr lang="en-US" sz="3200" dirty="0"/>
          </a:p>
          <a:p>
            <a:r>
              <a:rPr lang="en-US" sz="3200" dirty="0"/>
              <a:t>“six” layers</a:t>
            </a:r>
          </a:p>
          <a:p>
            <a:r>
              <a:rPr lang="en-US" sz="3200" dirty="0"/>
              <a:t>20B neurons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76" y="-236720"/>
            <a:ext cx="6238240" cy="709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52" y="1027906"/>
            <a:ext cx="8499472" cy="56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F3EE-B0D2-9941-BD48-1EFF691F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Also: How do they record from the brain?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1866A-17C6-B94B-8E18-ECDA27A7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30339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EEG						1ms	1 cm</a:t>
            </a:r>
          </a:p>
          <a:p>
            <a:r>
              <a:rPr lang="en-US" sz="3200" dirty="0"/>
              <a:t>fMRI					1sec	1cm</a:t>
            </a:r>
          </a:p>
          <a:p>
            <a:r>
              <a:rPr lang="en-US" sz="3200" dirty="0" err="1"/>
              <a:t>ECoG</a:t>
            </a:r>
            <a:r>
              <a:rPr lang="en-US" sz="3200" dirty="0"/>
              <a:t>					1ms	1 neuron  </a:t>
            </a:r>
            <a:r>
              <a:rPr lang="en-US" sz="3200" b="1" dirty="0">
                <a:solidFill>
                  <a:srgbClr val="0070C0"/>
                </a:solidFill>
              </a:rPr>
              <a:t>(surgical only) 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Electrode/electrode arrays       </a:t>
            </a:r>
            <a:r>
              <a:rPr lang="en-US" sz="3200" b="1" dirty="0">
                <a:solidFill>
                  <a:srgbClr val="0070C0"/>
                </a:solidFill>
              </a:rPr>
              <a:t>very accurate, </a:t>
            </a:r>
          </a:p>
          <a:p>
            <a:r>
              <a:rPr lang="en-US" sz="3200" dirty="0"/>
              <a:t>Ca+ imaging			        </a:t>
            </a:r>
            <a:r>
              <a:rPr lang="en-US" sz="3200" b="1" dirty="0">
                <a:solidFill>
                  <a:srgbClr val="0070C0"/>
                </a:solidFill>
              </a:rPr>
              <a:t>animals</a:t>
            </a:r>
            <a:r>
              <a:rPr lang="en-US" sz="3200" dirty="0"/>
              <a:t> </a:t>
            </a:r>
          </a:p>
          <a:p>
            <a:r>
              <a:rPr lang="en-US" sz="3200" dirty="0"/>
              <a:t>Optogenetics			        </a:t>
            </a:r>
            <a:r>
              <a:rPr lang="en-US" sz="3200" b="1" dirty="0">
                <a:solidFill>
                  <a:srgbClr val="0070C0"/>
                </a:solidFill>
              </a:rPr>
              <a:t>only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49298A4-5C16-4A4A-9E22-1362C1277448}"/>
              </a:ext>
            </a:extLst>
          </p:cNvPr>
          <p:cNvSpPr/>
          <p:nvPr/>
        </p:nvSpPr>
        <p:spPr>
          <a:xfrm>
            <a:off x="5682135" y="4333460"/>
            <a:ext cx="413865" cy="1172817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69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084" y="1913144"/>
            <a:ext cx="10515600" cy="4351338"/>
          </a:xfrm>
        </p:spPr>
        <p:txBody>
          <a:bodyPr/>
          <a:lstStyle/>
          <a:p>
            <a:r>
              <a:rPr lang="en-US" sz="3600" dirty="0"/>
              <a:t>Tuning curve of a place cell: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A neuron in the hippocampus that fires when the animal is in a particular place</a:t>
            </a:r>
          </a:p>
          <a:p>
            <a:endParaRPr lang="en-US" sz="3600" dirty="0"/>
          </a:p>
          <a:p>
            <a:r>
              <a:rPr lang="en-US" sz="3600" dirty="0">
                <a:hlinkClick r:id="rId2"/>
              </a:rPr>
              <a:t>https://www.youtube.com/watch?v=STyd1qJr3yM</a:t>
            </a:r>
            <a:endParaRPr lang="en-US" sz="3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69" y="142776"/>
            <a:ext cx="3160697" cy="30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5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Tuning curve of a grid cell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Grid cell: A neuron in the </a:t>
            </a:r>
            <a:r>
              <a:rPr lang="en-US" sz="3200" dirty="0">
                <a:solidFill>
                  <a:srgbClr val="C00000"/>
                </a:solidFill>
              </a:rPr>
              <a:t>entorhinal cortex </a:t>
            </a:r>
            <a:r>
              <a:rPr lang="en-US" sz="3200" dirty="0"/>
              <a:t>that fires when the animal is in </a:t>
            </a:r>
            <a:r>
              <a:rPr lang="en-US" sz="3200" dirty="0">
                <a:solidFill>
                  <a:srgbClr val="C00000"/>
                </a:solidFill>
              </a:rPr>
              <a:t>any one </a:t>
            </a:r>
            <a:r>
              <a:rPr lang="en-US" sz="3200" dirty="0"/>
              <a:t>of the nodes of a </a:t>
            </a:r>
            <a:r>
              <a:rPr lang="en-US" sz="3200" dirty="0">
                <a:solidFill>
                  <a:srgbClr val="C00000"/>
                </a:solidFill>
              </a:rPr>
              <a:t>triangular grid (?!)</a:t>
            </a:r>
          </a:p>
          <a:p>
            <a:r>
              <a:rPr lang="en-US" sz="3200" dirty="0"/>
              <a:t>The movie: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https://www.youtube.com/watch?v=i9GiLBXWAHIons</a:t>
            </a:r>
            <a:r>
              <a:rPr lang="en-US" sz="32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3080710" cy="30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19878" y="2078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410200" y="2055813"/>
            <a:ext cx="5451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err="1">
                <a:solidFill>
                  <a:schemeClr val="bg1"/>
                </a:solidFill>
              </a:rPr>
              <a:t>computation</a:t>
            </a:r>
            <a:endParaRPr lang="cs-CZ" sz="7200" i="1" dirty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and </a:t>
            </a:r>
            <a:r>
              <a:rPr lang="cs-CZ" sz="7200" i="1" dirty="0" err="1">
                <a:solidFill>
                  <a:schemeClr val="bg1"/>
                </a:solidFill>
              </a:rPr>
              <a:t>the</a:t>
            </a:r>
            <a:r>
              <a:rPr lang="cs-CZ" sz="7200" i="1" dirty="0">
                <a:solidFill>
                  <a:schemeClr val="bg1"/>
                </a:solidFill>
              </a:rPr>
              <a:t> brain:</a:t>
            </a:r>
          </a:p>
          <a:p>
            <a:r>
              <a:rPr lang="cs-CZ" sz="7200" i="1" dirty="0">
                <a:solidFill>
                  <a:schemeClr val="bg1"/>
                </a:solidFill>
              </a:rPr>
              <a:t> a </a:t>
            </a:r>
            <a:r>
              <a:rPr lang="cs-CZ" sz="7200" i="1" dirty="0" err="1">
                <a:solidFill>
                  <a:schemeClr val="bg1"/>
                </a:solidFill>
              </a:rPr>
              <a:t>tutorial</a:t>
            </a:r>
            <a:endParaRPr lang="cs-CZ" sz="7200" i="1" dirty="0">
              <a:solidFill>
                <a:schemeClr val="bg1"/>
              </a:solidFill>
            </a:endParaRPr>
          </a:p>
          <a:p>
            <a:r>
              <a:rPr lang="cs-CZ" sz="7200" dirty="0">
                <a:ea typeface="Arial Hebrew Scholar" charset="-79"/>
                <a:cs typeface="Arial Hebrew Scholar" charset="-79"/>
              </a:rPr>
              <a:t>Part II</a:t>
            </a:r>
            <a:endParaRPr lang="en-US" sz="7200" dirty="0"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1282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6316-A81D-6545-887C-581D32E1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How does the Mind emerge from the Brain?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43703-2B96-1C44-A8D4-E16F63B7F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Despite accelerating progress in neuroscience</a:t>
            </a:r>
          </a:p>
          <a:p>
            <a:pPr marL="0" indent="0">
              <a:buNone/>
            </a:pPr>
            <a:r>
              <a:rPr lang="en-US" sz="3600" dirty="0"/>
              <a:t>and increasing insight in cognitive science</a:t>
            </a:r>
          </a:p>
          <a:p>
            <a:pPr marL="0" indent="0">
              <a:buNone/>
            </a:pPr>
            <a:r>
              <a:rPr lang="en-US" sz="3600" dirty="0"/>
              <a:t>an overarching theory remains elusive</a:t>
            </a:r>
          </a:p>
        </p:txBody>
      </p:sp>
    </p:spTree>
    <p:extLst>
      <p:ext uri="{BB962C8B-B14F-4D97-AF65-F5344CB8AC3E}">
        <p14:creationId xmlns:p14="http://schemas.microsoft.com/office/powerpoint/2010/main" val="3731893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age result for kandel schwartz jessell boo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547" y="3246205"/>
            <a:ext cx="4078453" cy="323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1200000">
            <a:off x="2633472" y="3058999"/>
            <a:ext cx="6168504" cy="2188028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417393" y="2086652"/>
            <a:ext cx="10600661" cy="114300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ea typeface="ＭＳ Ｐゴシック" charset="0"/>
                <a:cs typeface="ＭＳ Ｐゴシック" charset="0"/>
              </a:rPr>
              <a:t>    How does the Mind emerge from the Brain? </a:t>
            </a:r>
            <a: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/>
            </a: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/>
            </a: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/>
            </a: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/>
            </a: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r>
              <a:rPr lang="en-US" b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Mind the Gap                 </a:t>
            </a:r>
          </a:p>
        </p:txBody>
      </p:sp>
      <p:pic>
        <p:nvPicPr>
          <p:cNvPr id="1026" name="Picture 2" descr="The Cognitive Neurosciences, Sixth Edition">
            <a:extLst>
              <a:ext uri="{FF2B5EF4-FFF2-40B4-BE49-F238E27FC236}">
                <a16:creationId xmlns:a16="http://schemas.microsoft.com/office/drawing/2014/main" id="{ECEBA85E-E9B3-C94D-9116-7908527B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03" y="2070099"/>
            <a:ext cx="2509961" cy="3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4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B955-9EB7-5746-B001-939B31A4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92" y="146656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let’s take a poll:  </a:t>
            </a:r>
            <a:br>
              <a:rPr lang="en-US" b="1" i="1" dirty="0">
                <a:solidFill>
                  <a:srgbClr val="C0000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please vote!</a:t>
            </a:r>
            <a:br>
              <a:rPr lang="en-US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4098" name="Picture 2" descr="https://1.bp.blogspot.com/-Lsf7nYdfQRI/T85hLNrIdBI/AAAAAAAAAGQ/CX40o7D2Sxw/s1600/vote.png">
            <a:extLst>
              <a:ext uri="{FF2B5EF4-FFF2-40B4-BE49-F238E27FC236}">
                <a16:creationId xmlns:a16="http://schemas.microsoft.com/office/drawing/2014/main" id="{68946A01-BC63-7649-B08A-93C16084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21" y="3013364"/>
            <a:ext cx="2963141" cy="29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3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675518"/>
            <a:ext cx="6172200" cy="55064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i="1" dirty="0">
                <a:solidFill>
                  <a:srgbClr val="C00000"/>
                </a:solidFill>
              </a:rPr>
              <a:t>“</a:t>
            </a:r>
            <a:r>
              <a:rPr lang="mr-IN" sz="4000" i="1" dirty="0">
                <a:solidFill>
                  <a:srgbClr val="C00000"/>
                </a:solidFill>
              </a:rPr>
              <a:t>…</a:t>
            </a:r>
            <a:r>
              <a:rPr lang="en-US" sz="4000" i="1" dirty="0">
                <a:solidFill>
                  <a:srgbClr val="C00000"/>
                </a:solidFill>
              </a:rPr>
              <a:t>we do not have a logic for the transformation of neural activity into thought ... I view discerning [this] logic as the most important future direction of neuroscience</a:t>
            </a:r>
            <a:r>
              <a:rPr lang="mr-IN" sz="4000" i="1" dirty="0">
                <a:solidFill>
                  <a:srgbClr val="C00000"/>
                </a:solidFill>
              </a:rPr>
              <a:t>…</a:t>
            </a:r>
            <a:r>
              <a:rPr lang="en-US" sz="4000" i="1" dirty="0">
                <a:solidFill>
                  <a:srgbClr val="C0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3600" b="1" dirty="0"/>
              <a:t>Richard Axel</a:t>
            </a:r>
            <a:r>
              <a:rPr lang="en-US" sz="3600" i="1" dirty="0"/>
              <a:t>, Neuron</a:t>
            </a:r>
            <a:r>
              <a:rPr lang="en-US" sz="3600" dirty="0"/>
              <a:t>, Sep 2018</a:t>
            </a:r>
          </a:p>
        </p:txBody>
      </p:sp>
      <p:pic>
        <p:nvPicPr>
          <p:cNvPr id="1026" name="Picture 2" descr="igure thumbnail gr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740" y="810198"/>
            <a:ext cx="4145280" cy="523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35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6333-00CC-DE49-8A5E-1FBAE883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So, what kind of formal theory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would qualify as Axel’s “logic”?</a:t>
            </a:r>
          </a:p>
        </p:txBody>
      </p:sp>
      <p:pic>
        <p:nvPicPr>
          <p:cNvPr id="4" name="Content Placeholder 3" descr="5937020-the-thinker-statue-by-the-french-sculptor-rodin.jpg">
            <a:extLst>
              <a:ext uri="{FF2B5EF4-FFF2-40B4-BE49-F238E27FC236}">
                <a16:creationId xmlns:a16="http://schemas.microsoft.com/office/drawing/2014/main" id="{334C65C6-7D0E-0B40-A1B8-5590A115C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60" y="1690688"/>
            <a:ext cx="29045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96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0B6E-16D9-FF43-BFAE-277036F5B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44197"/>
          </a:xfrm>
        </p:spPr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Les </a:t>
            </a:r>
            <a:r>
              <a:rPr lang="en-US" dirty="0" err="1"/>
              <a:t>Valiant’s</a:t>
            </a:r>
            <a:r>
              <a:rPr lang="en-US" dirty="0"/>
              <a:t> theory </a:t>
            </a:r>
            <a:br>
              <a:rPr lang="en-US" dirty="0"/>
            </a:br>
            <a:r>
              <a:rPr lang="en-US" dirty="0"/>
              <a:t>of </a:t>
            </a:r>
            <a:r>
              <a:rPr lang="en-US" dirty="0" err="1"/>
              <a:t>neuroids</a:t>
            </a:r>
            <a:r>
              <a:rPr lang="en-US" dirty="0"/>
              <a:t> and items </a:t>
            </a:r>
            <a:br>
              <a:rPr lang="en-US" dirty="0"/>
            </a:br>
            <a:r>
              <a:rPr lang="en-US" dirty="0"/>
              <a:t>[ca 1995]</a:t>
            </a:r>
          </a:p>
        </p:txBody>
      </p:sp>
      <p:pic>
        <p:nvPicPr>
          <p:cNvPr id="1026" name="Picture 2" descr="Leslie Valiant wins Turing Award – Harvard Gazette">
            <a:extLst>
              <a:ext uri="{FF2B5EF4-FFF2-40B4-BE49-F238E27FC236}">
                <a16:creationId xmlns:a16="http://schemas.microsoft.com/office/drawing/2014/main" id="{2AE5AC81-B472-434A-B611-01777287E8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6488"/>
            <a:ext cx="6153572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166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3B4A-C99E-324F-AAD3-335A1AB0B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are we looking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54AC-7E36-6945-A721-1EDF5DD6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computational system </a:t>
            </a:r>
          </a:p>
          <a:p>
            <a:r>
              <a:rPr lang="en-US" sz="3600" dirty="0"/>
              <a:t>consistent with current understanding of the brain</a:t>
            </a:r>
          </a:p>
          <a:p>
            <a:r>
              <a:rPr lang="en-US" sz="3600" dirty="0"/>
              <a:t>explains cognitive phenomena</a:t>
            </a:r>
          </a:p>
          <a:p>
            <a:r>
              <a:rPr lang="en-US" sz="3600" dirty="0"/>
              <a:t>in the </a:t>
            </a:r>
            <a:r>
              <a:rPr lang="en-US" sz="3600" b="1" i="1" dirty="0">
                <a:solidFill>
                  <a:srgbClr val="C00000"/>
                </a:solidFill>
              </a:rPr>
              <a:t>association cortex</a:t>
            </a:r>
          </a:p>
          <a:p>
            <a:r>
              <a:rPr lang="en-US" sz="3600" dirty="0"/>
              <a:t>(= everything except for sensory and motor cortex)</a:t>
            </a:r>
          </a:p>
        </p:txBody>
      </p:sp>
    </p:spTree>
    <p:extLst>
      <p:ext uri="{BB962C8B-B14F-4D97-AF65-F5344CB8AC3E}">
        <p14:creationId xmlns:p14="http://schemas.microsoft.com/office/powerpoint/2010/main" val="3755008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" y="379413"/>
            <a:ext cx="10515600" cy="3449638"/>
          </a:xfrm>
        </p:spPr>
        <p:txBody>
          <a:bodyPr>
            <a:normAutofit/>
          </a:bodyPr>
          <a:lstStyle/>
          <a:p>
            <a:r>
              <a:rPr lang="en-US" dirty="0"/>
              <a:t>The rise of the</a:t>
            </a:r>
            <a:br>
              <a:rPr lang="en-US" dirty="0"/>
            </a:br>
            <a:r>
              <a:rPr lang="en-US" dirty="0"/>
              <a:t>association</a:t>
            </a:r>
            <a:br>
              <a:rPr lang="en-US" dirty="0"/>
            </a:br>
            <a:r>
              <a:rPr lang="en-US" dirty="0"/>
              <a:t>cortex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530" t="1807" b="7697"/>
          <a:stretch/>
        </p:blipFill>
        <p:spPr>
          <a:xfrm>
            <a:off x="3972315" y="0"/>
            <a:ext cx="9434123" cy="82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06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3B4A-C99E-324F-AAD3-335A1AB0B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are we looking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54AC-7E36-6945-A721-1EDF5DD6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a computational system 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consistent with current understanding of the brain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explains cognitive phenomena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in the </a:t>
            </a:r>
            <a:r>
              <a:rPr lang="en-US" sz="3600" b="1" i="1" dirty="0">
                <a:solidFill>
                  <a:schemeClr val="bg2">
                    <a:lumMod val="50000"/>
                  </a:schemeClr>
                </a:solidFill>
              </a:rPr>
              <a:t>association cortex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(= everything except for sensory and motor cortex)</a:t>
            </a:r>
          </a:p>
          <a:p>
            <a:r>
              <a:rPr lang="en-US" sz="3600" b="1" i="1" dirty="0">
                <a:solidFill>
                  <a:srgbClr val="C00000"/>
                </a:solidFill>
              </a:rPr>
              <a:t>what is the basic data type and the basic operations?</a:t>
            </a:r>
          </a:p>
        </p:txBody>
      </p:sp>
    </p:spTree>
    <p:extLst>
      <p:ext uri="{BB962C8B-B14F-4D97-AF65-F5344CB8AC3E}">
        <p14:creationId xmlns:p14="http://schemas.microsoft.com/office/powerpoint/2010/main" val="3467241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Computation in the brain: 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What is the right level?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Whole brain?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Spiking neurons and synapses?</a:t>
            </a:r>
          </a:p>
          <a:p>
            <a:r>
              <a:rPr lang="en-US" sz="3600" dirty="0"/>
              <a:t>Dendrites?</a:t>
            </a:r>
          </a:p>
          <a:p>
            <a:r>
              <a:rPr lang="en-US" sz="3600" dirty="0"/>
              <a:t>Molecules?</a:t>
            </a:r>
          </a:p>
          <a:p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417320" y="2431634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703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3AFE-D804-664A-A81A-C663BC9A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C00000"/>
                </a:solidFill>
              </a:rPr>
              <a:t>Assembly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92D4-5E6D-5B46-BDBC-64540B109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formal probabilistic model of the brain </a:t>
            </a:r>
          </a:p>
          <a:p>
            <a:r>
              <a:rPr lang="en-US" sz="3600" dirty="0"/>
              <a:t>A basic data type</a:t>
            </a:r>
          </a:p>
          <a:p>
            <a:r>
              <a:rPr lang="en-US" sz="3600" dirty="0"/>
              <a:t>Basic operations</a:t>
            </a:r>
          </a:p>
          <a:p>
            <a:r>
              <a:rPr lang="en-US" sz="3600" dirty="0"/>
              <a:t>A completeness theorem </a:t>
            </a:r>
            <a:r>
              <a:rPr lang="en-US" sz="3600" dirty="0">
                <a:solidFill>
                  <a:srgbClr val="0070C0"/>
                </a:solidFill>
              </a:rPr>
              <a:t>(√n space computation)</a:t>
            </a:r>
          </a:p>
          <a:p>
            <a:r>
              <a:rPr lang="en-US" sz="3600" dirty="0"/>
              <a:t>A killer app </a:t>
            </a:r>
            <a:r>
              <a:rPr lang="en-US" sz="3600" b="1" i="1" dirty="0">
                <a:solidFill>
                  <a:srgbClr val="C00000"/>
                </a:solidFill>
              </a:rPr>
              <a:t>(language)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49778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DEF5-74C1-A34F-8C75-1CEBDFCC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9D97-8171-434E-B0F1-C94B9C73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130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C. Papadimitriou, S. </a:t>
            </a:r>
            <a:r>
              <a:rPr lang="en-US" sz="4000" dirty="0" err="1"/>
              <a:t>Vempala</a:t>
            </a:r>
            <a:r>
              <a:rPr lang="en-US" sz="4000" dirty="0"/>
              <a:t>, D. </a:t>
            </a:r>
            <a:r>
              <a:rPr lang="en-US" sz="4000" dirty="0" err="1"/>
              <a:t>Mitropolsky</a:t>
            </a:r>
            <a:r>
              <a:rPr lang="en-US" sz="4000" dirty="0"/>
              <a:t>,   M. Collins, W. </a:t>
            </a:r>
            <a:r>
              <a:rPr lang="en-US" sz="4000" dirty="0" err="1"/>
              <a:t>Maass</a:t>
            </a:r>
            <a:r>
              <a:rPr lang="en-US" sz="4000" dirty="0"/>
              <a:t> “Computation by assemblies of neurons” </a:t>
            </a:r>
            <a:r>
              <a:rPr lang="en-US" sz="4000" i="1" dirty="0"/>
              <a:t>PNAS,</a:t>
            </a:r>
            <a:r>
              <a:rPr lang="en-US" sz="4000" dirty="0"/>
              <a:t> June 2020</a:t>
            </a:r>
          </a:p>
        </p:txBody>
      </p:sp>
    </p:spTree>
    <p:extLst>
      <p:ext uri="{BB962C8B-B14F-4D97-AF65-F5344CB8AC3E}">
        <p14:creationId xmlns:p14="http://schemas.microsoft.com/office/powerpoint/2010/main" val="3363669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model of the brain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Finite number of brain regions</a:t>
            </a:r>
          </a:p>
          <a:p>
            <a:pPr marL="0" indent="0">
              <a:buNone/>
            </a:pPr>
            <a:r>
              <a:rPr lang="en-US" sz="3600" dirty="0"/>
              <a:t>Each contains n neurons</a:t>
            </a:r>
          </a:p>
          <a:p>
            <a:pPr marL="0" indent="0">
              <a:buNone/>
            </a:pPr>
            <a:r>
              <a:rPr lang="en-US" sz="3600" dirty="0"/>
              <a:t>Inhibition: only k fire (selection)</a:t>
            </a:r>
          </a:p>
          <a:p>
            <a:pPr marL="0" indent="0">
              <a:buNone/>
            </a:pPr>
            <a:r>
              <a:rPr lang="en-US" sz="3600" dirty="0"/>
              <a:t>Some pairs of areas are </a:t>
            </a:r>
          </a:p>
          <a:p>
            <a:pPr marL="0" indent="0">
              <a:buNone/>
            </a:pPr>
            <a:r>
              <a:rPr lang="en-US" sz="3600" dirty="0"/>
              <a:t>  connected by directed </a:t>
            </a:r>
            <a:r>
              <a:rPr lang="en-US" sz="3600" b="1" dirty="0" err="1">
                <a:solidFill>
                  <a:srgbClr val="FF0000"/>
                </a:solidFill>
              </a:rPr>
              <a:t>B</a:t>
            </a:r>
            <a:r>
              <a:rPr lang="en-US" sz="3600" b="1" baseline="-25000" dirty="0" err="1">
                <a:solidFill>
                  <a:srgbClr val="FF0000"/>
                </a:solidFill>
              </a:rPr>
              <a:t>n,p</a:t>
            </a: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/>
              <a:t>  (= bipartite </a:t>
            </a:r>
            <a:r>
              <a:rPr lang="en-US" sz="3600" dirty="0" err="1"/>
              <a:t>G</a:t>
            </a:r>
            <a:r>
              <a:rPr lang="en-US" sz="3600" baseline="-25000" dirty="0" err="1"/>
              <a:t>n,p</a:t>
            </a:r>
            <a:r>
              <a:rPr lang="en-US" sz="3600" dirty="0"/>
              <a:t>)</a:t>
            </a:r>
          </a:p>
          <a:p>
            <a:pPr marL="0" indent="0">
              <a:buNone/>
            </a:pPr>
            <a:r>
              <a:rPr lang="en-US" sz="3600" dirty="0"/>
              <a:t>All are recurrently connected</a:t>
            </a:r>
          </a:p>
          <a:p>
            <a:pPr marL="0" indent="0">
              <a:buNone/>
            </a:pPr>
            <a:r>
              <a:rPr lang="en-US" sz="3600" dirty="0"/>
              <a:t>  by directed </a:t>
            </a:r>
            <a:r>
              <a:rPr lang="en-US" sz="3600" b="1" dirty="0" err="1">
                <a:solidFill>
                  <a:srgbClr val="00B050"/>
                </a:solidFill>
              </a:rPr>
              <a:t>G</a:t>
            </a:r>
            <a:r>
              <a:rPr lang="en-US" sz="3600" b="1" baseline="-25000" dirty="0" err="1">
                <a:solidFill>
                  <a:srgbClr val="00B050"/>
                </a:solidFill>
              </a:rPr>
              <a:t>n,p</a:t>
            </a:r>
            <a:endParaRPr lang="en-US" sz="3600" b="1" baseline="-25000" dirty="0">
              <a:solidFill>
                <a:srgbClr val="00B050"/>
              </a:solidFill>
            </a:endParaRPr>
          </a:p>
          <a:p>
            <a:endParaRPr lang="en-US" sz="3600" dirty="0"/>
          </a:p>
          <a:p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839856" y="2563318"/>
            <a:ext cx="1019331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859187" y="2563318"/>
            <a:ext cx="1798820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084039" y="1392498"/>
            <a:ext cx="1573968" cy="123510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0658007" y="2627600"/>
            <a:ext cx="1364104" cy="13493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839856" y="4160943"/>
            <a:ext cx="1037446" cy="21509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749539" y="3365293"/>
            <a:ext cx="1419694" cy="209112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Arrow 20"/>
          <p:cNvSpPr/>
          <p:nvPr/>
        </p:nvSpPr>
        <p:spPr>
          <a:xfrm rot="18865985">
            <a:off x="9173121" y="1497838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7970547">
            <a:off x="8728433" y="1069415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952200">
            <a:off x="7941449" y="2946073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3559521">
            <a:off x="8901574" y="3456038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5400000">
            <a:off x="10792003" y="2332390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Right Arrow 3"/>
          <p:cNvSpPr/>
          <p:nvPr/>
        </p:nvSpPr>
        <p:spPr>
          <a:xfrm>
            <a:off x="8947660" y="4538988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8826750" y="2347294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10604417" y="3332534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10658007" y="966040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7590170" y="3856031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Left Arrow 23"/>
          <p:cNvSpPr/>
          <p:nvPr/>
        </p:nvSpPr>
        <p:spPr>
          <a:xfrm rot="10800000">
            <a:off x="4303105" y="4559215"/>
            <a:ext cx="501750" cy="408872"/>
          </a:xfrm>
          <a:prstGeom prst="leftArrow">
            <a:avLst>
              <a:gd name="adj1" fmla="val 50000"/>
              <a:gd name="adj2" fmla="val 4774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Right Arrow 25"/>
          <p:cNvSpPr/>
          <p:nvPr/>
        </p:nvSpPr>
        <p:spPr>
          <a:xfrm>
            <a:off x="4299108" y="5578260"/>
            <a:ext cx="505747" cy="598703"/>
          </a:xfrm>
          <a:prstGeom prst="curvedRightArrow">
            <a:avLst>
              <a:gd name="adj1" fmla="val 25000"/>
              <a:gd name="adj2" fmla="val 48364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350635"/>
              </p:ext>
            </p:extLst>
          </p:nvPr>
        </p:nvGraphicFramePr>
        <p:xfrm>
          <a:off x="3538328" y="0"/>
          <a:ext cx="8184598" cy="6794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2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1505">
                <a:tc>
                  <a:txBody>
                    <a:bodyPr/>
                    <a:lstStyle/>
                    <a:p>
                      <a:r>
                        <a:rPr lang="en-US" sz="2400" dirty="0"/>
                        <a:t>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BRAIN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/>
                        <a:t>Inorganic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Alive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/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Error prone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100 </a:t>
                      </a:r>
                      <a:r>
                        <a:rPr lang="mr-IN" sz="2800" dirty="0"/>
                        <a:t>–</a:t>
                      </a:r>
                      <a:r>
                        <a:rPr lang="en-US" sz="2800" dirty="0"/>
                        <a:t> 10,000,000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20 Watts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/>
                        <a:t>Chess, Go, Jeopardy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Survival, creativity, dreams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  <a:r>
                        <a:rPr lang="en-US" sz="2800" baseline="30000" dirty="0"/>
                        <a:t>10 -- 18</a:t>
                      </a:r>
                      <a:r>
                        <a:rPr lang="en-US" sz="2800" baseline="0" dirty="0"/>
                        <a:t> operations/s</a:t>
                      </a:r>
                    </a:p>
                    <a:p>
                      <a:r>
                        <a:rPr lang="en-US" sz="2800" baseline="0" dirty="0"/>
                        <a:t>1 </a:t>
                      </a:r>
                      <a:r>
                        <a:rPr lang="mr-IN" sz="2800" baseline="0" dirty="0"/>
                        <a:t>–</a:t>
                      </a:r>
                      <a:r>
                        <a:rPr lang="en-US" sz="2800" baseline="0" dirty="0"/>
                        <a:t> 40,000 processors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50 operations/s,</a:t>
                      </a:r>
                      <a:r>
                        <a:rPr lang="en-US" sz="2800" baseline="0" dirty="0"/>
                        <a:t> </a:t>
                      </a:r>
                    </a:p>
                    <a:p>
                      <a:r>
                        <a:rPr lang="en-US" sz="2800" baseline="0" dirty="0"/>
                        <a:t>10</a:t>
                      </a:r>
                      <a:r>
                        <a:rPr lang="en-US" sz="2800" baseline="30000" dirty="0"/>
                        <a:t>11</a:t>
                      </a:r>
                      <a:r>
                        <a:rPr lang="en-US" sz="2800" baseline="0" dirty="0"/>
                        <a:t> components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/>
                        <a:t>Connects to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If</a:t>
                      </a:r>
                      <a:r>
                        <a:rPr lang="en-US" sz="2800" baseline="0" dirty="0"/>
                        <a:t> in the mood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/>
                        <a:t>Was designed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Has evolved</a:t>
                      </a:r>
                      <a:r>
                        <a:rPr lang="el-GR" sz="3600" b="1" dirty="0">
                          <a:solidFill>
                            <a:srgbClr val="C00000"/>
                          </a:solidFill>
                        </a:rPr>
                        <a:t>*</a:t>
                      </a:r>
                      <a:endParaRPr lang="en-US" sz="3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/>
                        <a:t>Cool</a:t>
                      </a:r>
                      <a:r>
                        <a:rPr lang="en-US" sz="2800" baseline="0" dirty="0"/>
                        <a:t> machine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Rather emotional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/>
                        <a:t>Behavior is deliberately programmed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Behavior is emergent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299218-B85D-1F4C-8DBB-38C7B588E00C}"/>
              </a:ext>
            </a:extLst>
          </p:cNvPr>
          <p:cNvSpPr txBox="1"/>
          <p:nvPr/>
        </p:nvSpPr>
        <p:spPr>
          <a:xfrm>
            <a:off x="477078" y="1232453"/>
            <a:ext cx="2592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is the brain </a:t>
            </a:r>
          </a:p>
          <a:p>
            <a:r>
              <a:rPr lang="en-US" sz="3600" b="1" i="1" dirty="0"/>
              <a:t>a computer?</a:t>
            </a:r>
          </a:p>
          <a:p>
            <a:r>
              <a:rPr lang="en-US" sz="3600" b="1" dirty="0">
                <a:solidFill>
                  <a:srgbClr val="C00000"/>
                </a:solidFill>
              </a:rPr>
              <a:t>the facts</a:t>
            </a:r>
          </a:p>
        </p:txBody>
      </p:sp>
    </p:spTree>
    <p:extLst>
      <p:ext uri="{BB962C8B-B14F-4D97-AF65-F5344CB8AC3E}">
        <p14:creationId xmlns:p14="http://schemas.microsoft.com/office/powerpoint/2010/main" val="491491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839856" y="2563318"/>
            <a:ext cx="1019331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859187" y="2563318"/>
            <a:ext cx="1798820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084039" y="1392498"/>
            <a:ext cx="1573968" cy="123510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0658007" y="2627600"/>
            <a:ext cx="1364104" cy="13493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839856" y="4160943"/>
            <a:ext cx="1037446" cy="21509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749539" y="3365293"/>
            <a:ext cx="1419694" cy="209112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Arrow 20"/>
          <p:cNvSpPr/>
          <p:nvPr/>
        </p:nvSpPr>
        <p:spPr>
          <a:xfrm rot="18865985">
            <a:off x="9173121" y="1497838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7970547">
            <a:off x="8728433" y="1069415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952200">
            <a:off x="7941449" y="2946073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3559521">
            <a:off x="8901574" y="3456038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5400000">
            <a:off x="10792003" y="2332390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Right Arrow 3"/>
          <p:cNvSpPr/>
          <p:nvPr/>
        </p:nvSpPr>
        <p:spPr>
          <a:xfrm>
            <a:off x="8947660" y="4538988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8826750" y="2347294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10604417" y="3332534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10658007" y="966040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7590170" y="3856031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8035" y="1723447"/>
            <a:ext cx="76595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Neurons fire in </a:t>
            </a:r>
            <a:r>
              <a:rPr lang="en-US" sz="3600" b="1" i="1" dirty="0">
                <a:solidFill>
                  <a:srgbClr val="C00000"/>
                </a:solidFill>
              </a:rPr>
              <a:t>discrete steps</a:t>
            </a:r>
          </a:p>
          <a:p>
            <a:r>
              <a:rPr lang="en-US" sz="3600" dirty="0"/>
              <a:t>The k neurons with highest input </a:t>
            </a:r>
          </a:p>
          <a:p>
            <a:r>
              <a:rPr lang="en-US" sz="3600" dirty="0"/>
              <a:t>are selected to fire </a:t>
            </a:r>
            <a:r>
              <a:rPr lang="en-US" sz="3600" b="1" i="1" dirty="0"/>
              <a:t>(RP&amp;</a:t>
            </a:r>
            <a:r>
              <a:rPr lang="en-US" sz="3600" b="1" i="1" dirty="0">
                <a:solidFill>
                  <a:srgbClr val="C00000"/>
                </a:solidFill>
              </a:rPr>
              <a:t>C</a:t>
            </a:r>
            <a:r>
              <a:rPr lang="en-US" sz="3600" b="1" i="1" dirty="0"/>
              <a:t>)</a:t>
            </a:r>
          </a:p>
          <a:p>
            <a:r>
              <a:rPr lang="en-US" sz="3600" dirty="0"/>
              <a:t>Connections </a:t>
            </a:r>
            <a:r>
              <a:rPr lang="en-US" sz="3600" dirty="0">
                <a:solidFill>
                  <a:srgbClr val="C00000"/>
                </a:solidFill>
              </a:rPr>
              <a:t>between </a:t>
            </a:r>
            <a:r>
              <a:rPr lang="en-US" sz="3600" dirty="0"/>
              <a:t>areas can</a:t>
            </a:r>
          </a:p>
          <a:p>
            <a:r>
              <a:rPr lang="en-US" sz="3600" dirty="0"/>
              <a:t>  be inhibited/disinhibited</a:t>
            </a:r>
          </a:p>
          <a:p>
            <a:r>
              <a:rPr lang="en-US" sz="3600" dirty="0"/>
              <a:t>Plasticity: If </a:t>
            </a:r>
            <a:r>
              <a:rPr lang="en-US" sz="3600" dirty="0" err="1"/>
              <a:t>i</a:t>
            </a:r>
            <a:r>
              <a:rPr lang="en-US" sz="3600" dirty="0" err="1">
                <a:sym typeface="Wingdings"/>
              </a:rPr>
              <a:t>j</a:t>
            </a:r>
            <a:r>
              <a:rPr lang="en-US" sz="3600" dirty="0">
                <a:sym typeface="Wingdings"/>
              </a:rPr>
              <a:t>, </a:t>
            </a:r>
            <a:r>
              <a:rPr lang="en-US" sz="3600" dirty="0" err="1">
                <a:sym typeface="Wingdings"/>
              </a:rPr>
              <a:t>i</a:t>
            </a:r>
            <a:r>
              <a:rPr lang="en-US" sz="3600" dirty="0">
                <a:sym typeface="Wingdings"/>
              </a:rPr>
              <a:t> fires and in the</a:t>
            </a:r>
          </a:p>
          <a:p>
            <a:r>
              <a:rPr lang="en-US" sz="3600" dirty="0">
                <a:sym typeface="Wingdings"/>
              </a:rPr>
              <a:t>  next step j fires, the weight of </a:t>
            </a:r>
          </a:p>
          <a:p>
            <a:r>
              <a:rPr lang="en-US" sz="3600" dirty="0"/>
              <a:t>  </a:t>
            </a:r>
            <a:r>
              <a:rPr lang="en-US" sz="3600" dirty="0" err="1"/>
              <a:t>i</a:t>
            </a:r>
            <a:r>
              <a:rPr lang="en-US" sz="3600" dirty="0" err="1">
                <a:sym typeface="Wingdings"/>
              </a:rPr>
              <a:t>j</a:t>
            </a:r>
            <a:r>
              <a:rPr lang="en-US" sz="3600" dirty="0">
                <a:sym typeface="Wingdings"/>
              </a:rPr>
              <a:t> is multiplied by (1 + β)</a:t>
            </a:r>
          </a:p>
          <a:p>
            <a:r>
              <a:rPr lang="en-US" sz="3600" dirty="0">
                <a:solidFill>
                  <a:srgbClr val="0070C0"/>
                </a:solidFill>
                <a:sym typeface="Wingdings"/>
              </a:rPr>
              <a:t>Also: homeostasis, forgetting,…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868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parameters, intended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n ~  10</a:t>
            </a:r>
            <a:r>
              <a:rPr lang="en-US" sz="3600" baseline="30000" dirty="0"/>
              <a:t>7</a:t>
            </a:r>
            <a:endParaRPr lang="en-US" sz="3600" dirty="0"/>
          </a:p>
          <a:p>
            <a:r>
              <a:rPr lang="en-US" sz="3600" dirty="0"/>
              <a:t>k ~  10</a:t>
            </a:r>
            <a:r>
              <a:rPr lang="en-US" sz="3600" baseline="30000" dirty="0"/>
              <a:t>3 - 4</a:t>
            </a:r>
            <a:endParaRPr lang="en-US" sz="3600" dirty="0"/>
          </a:p>
          <a:p>
            <a:r>
              <a:rPr lang="en-US" sz="3600" dirty="0"/>
              <a:t>p  ~  0.001</a:t>
            </a:r>
          </a:p>
          <a:p>
            <a:r>
              <a:rPr lang="en-US" sz="3600" dirty="0"/>
              <a:t>β  ~  0.10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rgbClr val="0070C0"/>
                </a:solidFill>
              </a:rPr>
              <a:t>Main ideas: randomness, selection, plasticity</a:t>
            </a:r>
          </a:p>
          <a:p>
            <a:pPr marL="0" indent="0">
              <a:buNone/>
            </a:pPr>
            <a:r>
              <a:rPr lang="en-US" sz="4400" b="1" i="1" dirty="0">
                <a:solidFill>
                  <a:srgbClr val="C00000"/>
                </a:solidFill>
              </a:rPr>
              <a:t>Basic operation:  RP&amp;C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02060"/>
                </a:solidFill>
              </a:rPr>
              <a:t>online simulator available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7868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6D8C-AB4D-4445-8220-8ABBBFA0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how realistic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03CE7-120D-B849-A5D5-AAC67A429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83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For a formal model of the brain, very</a:t>
            </a:r>
          </a:p>
          <a:p>
            <a:r>
              <a:rPr lang="en-US" sz="3600" dirty="0"/>
              <a:t>The</a:t>
            </a:r>
            <a:r>
              <a:rPr lang="en-US" sz="3600" b="1" i="1" dirty="0">
                <a:solidFill>
                  <a:srgbClr val="C00000"/>
                </a:solidFill>
              </a:rPr>
              <a:t> discrete steps </a:t>
            </a:r>
            <a:r>
              <a:rPr lang="en-US" sz="3600" dirty="0"/>
              <a:t>assumption is certainly not realistic, but we believe that it does not distort behavior</a:t>
            </a:r>
          </a:p>
          <a:p>
            <a:r>
              <a:rPr lang="en-US" sz="3600" dirty="0"/>
              <a:t>Uses plasticity and assemblies in a rapid time scale</a:t>
            </a:r>
          </a:p>
          <a:p>
            <a:r>
              <a:rPr lang="en-US" sz="3600" dirty="0"/>
              <a:t>We believe that it is a productive compromise between realism and rigor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7629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89432"/>
            <a:ext cx="7104691" cy="396787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C0504D"/>
                </a:solidFill>
              </a:rPr>
              <a:t>                   </a:t>
            </a:r>
            <a:r>
              <a:rPr lang="en-US" sz="6000" dirty="0">
                <a:solidFill>
                  <a:srgbClr val="C0504D"/>
                </a:solidFill>
              </a:rPr>
              <a:t>cell</a:t>
            </a:r>
            <a:r>
              <a:rPr lang="en-US" dirty="0">
                <a:solidFill>
                  <a:srgbClr val="C0504D"/>
                </a:solidFill>
              </a:rPr>
              <a:t/>
            </a:r>
            <a:br>
              <a:rPr lang="en-US" dirty="0">
                <a:solidFill>
                  <a:srgbClr val="C0504D"/>
                </a:solidFill>
              </a:rPr>
            </a:br>
            <a:r>
              <a:rPr lang="en-US" dirty="0">
                <a:solidFill>
                  <a:srgbClr val="C0504D"/>
                </a:solidFill>
              </a:rPr>
              <a:t/>
            </a:r>
            <a:br>
              <a:rPr lang="en-US" dirty="0">
                <a:solidFill>
                  <a:srgbClr val="C0504D"/>
                </a:solidFill>
              </a:rPr>
            </a:br>
            <a:r>
              <a:rPr lang="en-US" dirty="0">
                <a:solidFill>
                  <a:srgbClr val="C0504D"/>
                </a:solidFill>
              </a:rPr>
              <a:t/>
            </a:r>
            <a:br>
              <a:rPr lang="en-US" dirty="0">
                <a:solidFill>
                  <a:srgbClr val="C0504D"/>
                </a:solidFill>
              </a:rPr>
            </a:br>
            <a:endParaRPr lang="en-US" dirty="0">
              <a:solidFill>
                <a:srgbClr val="C0504D"/>
              </a:solidFill>
            </a:endParaRPr>
          </a:p>
        </p:txBody>
      </p:sp>
      <p:pic>
        <p:nvPicPr>
          <p:cNvPr id="2050" name="Picture 2" descr="mage result for grand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9" y="1638301"/>
            <a:ext cx="3003251" cy="19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084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69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C0504D"/>
                </a:solidFill>
              </a:rPr>
              <a:t>                      cell</a:t>
            </a:r>
            <a:r>
              <a:rPr lang="en-US" sz="5300" b="1" dirty="0">
                <a:solidFill>
                  <a:srgbClr val="C0504D"/>
                </a:solidFill>
              </a:rPr>
              <a:t>s</a:t>
            </a:r>
            <a:r>
              <a:rPr lang="en-US" dirty="0">
                <a:solidFill>
                  <a:srgbClr val="C0504D"/>
                </a:solidFill>
              </a:rPr>
              <a:t/>
            </a:r>
            <a:br>
              <a:rPr lang="en-US" dirty="0">
                <a:solidFill>
                  <a:srgbClr val="C0504D"/>
                </a:solidFill>
              </a:rPr>
            </a:br>
            <a:r>
              <a:rPr lang="en-US" dirty="0">
                <a:solidFill>
                  <a:srgbClr val="C0504D"/>
                </a:solidFill>
              </a:rPr>
              <a:t/>
            </a:r>
            <a:br>
              <a:rPr lang="en-US" dirty="0">
                <a:solidFill>
                  <a:srgbClr val="C0504D"/>
                </a:solidFill>
              </a:rPr>
            </a:br>
            <a:r>
              <a:rPr lang="en-US" dirty="0">
                <a:solidFill>
                  <a:srgbClr val="C0504D"/>
                </a:solidFill>
              </a:rPr>
              <a:t/>
            </a:r>
            <a:br>
              <a:rPr lang="en-US" dirty="0">
                <a:solidFill>
                  <a:srgbClr val="C0504D"/>
                </a:solidFill>
              </a:rPr>
            </a:br>
            <a:endParaRPr lang="en-US" dirty="0">
              <a:solidFill>
                <a:srgbClr val="C0504D"/>
              </a:solidFill>
            </a:endParaRPr>
          </a:p>
        </p:txBody>
      </p:sp>
      <p:pic>
        <p:nvPicPr>
          <p:cNvPr id="5" name="Content Placeholder 4" descr="ja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2" b="20072"/>
          <a:stretch>
            <a:fillRect/>
          </a:stretch>
        </p:blipFill>
        <p:spPr>
          <a:xfrm>
            <a:off x="1154466" y="1816100"/>
            <a:ext cx="3417534" cy="1879512"/>
          </a:xfrm>
        </p:spPr>
      </p:pic>
    </p:spTree>
    <p:extLst>
      <p:ext uri="{BB962C8B-B14F-4D97-AF65-F5344CB8AC3E}">
        <p14:creationId xmlns:p14="http://schemas.microsoft.com/office/powerpoint/2010/main" val="289819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Representation through Assemblies                </a:t>
            </a:r>
            <a:r>
              <a:rPr lang="en-US" b="1" dirty="0"/>
              <a:t>(or </a:t>
            </a:r>
            <a:r>
              <a:rPr lang="en-US" b="1" i="1" dirty="0"/>
              <a:t>ensembles</a:t>
            </a:r>
            <a:r>
              <a:rPr lang="en-US" b="1" dirty="0"/>
              <a:t>) </a:t>
            </a:r>
            <a:r>
              <a:rPr lang="en-US" b="1" dirty="0">
                <a:solidFill>
                  <a:srgbClr val="C00000"/>
                </a:solidFill>
              </a:rPr>
              <a:t>of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[Hebb 1949, Harris 2003, 2005; </a:t>
            </a:r>
            <a:r>
              <a:rPr lang="en-US" sz="3600" dirty="0" err="1"/>
              <a:t>Buzsaki</a:t>
            </a:r>
            <a:r>
              <a:rPr lang="en-US" sz="3600" dirty="0"/>
              <a:t> 2008, 2010, </a:t>
            </a:r>
            <a:r>
              <a:rPr lang="en-US" sz="3600" dirty="0" err="1"/>
              <a:t>Yuste</a:t>
            </a:r>
            <a:r>
              <a:rPr lang="en-US" sz="3600" dirty="0"/>
              <a:t> et al. 2019,</a:t>
            </a:r>
            <a:r>
              <a:rPr lang="mr-IN" sz="3600" dirty="0"/>
              <a:t>…</a:t>
            </a:r>
            <a:r>
              <a:rPr lang="en-US" sz="3600" dirty="0"/>
              <a:t>]</a:t>
            </a:r>
          </a:p>
          <a:p>
            <a:r>
              <a:rPr lang="en-US" sz="3600" dirty="0"/>
              <a:t>Assembly:  A large </a:t>
            </a:r>
            <a:r>
              <a:rPr lang="en-US" sz="3600" b="1" i="1" dirty="0">
                <a:solidFill>
                  <a:srgbClr val="0070C0"/>
                </a:solidFill>
              </a:rPr>
              <a:t>and densely </a:t>
            </a:r>
            <a:r>
              <a:rPr lang="en-US" sz="3600" b="1" i="1" dirty="0" err="1">
                <a:solidFill>
                  <a:srgbClr val="0070C0"/>
                </a:solidFill>
              </a:rPr>
              <a:t>intraconnected</a:t>
            </a:r>
            <a:r>
              <a:rPr lang="en-US" sz="3600" b="1" i="1" dirty="0">
                <a:solidFill>
                  <a:srgbClr val="0070C0"/>
                </a:solidFill>
              </a:rPr>
              <a:t> </a:t>
            </a:r>
            <a:r>
              <a:rPr lang="en-US" sz="3600" dirty="0"/>
              <a:t>set of excitatory neurons in a brain area whose firing (in a pattern) is tantamount to our thinking of a particular memory, concept, person, name, word, episode, etc.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G. </a:t>
            </a:r>
            <a:r>
              <a:rPr lang="en-US" sz="3600" b="1" dirty="0" err="1">
                <a:solidFill>
                  <a:srgbClr val="FF0000"/>
                </a:solidFill>
              </a:rPr>
              <a:t>Buzsaki</a:t>
            </a:r>
            <a:r>
              <a:rPr lang="en-US" sz="3600" b="1" dirty="0">
                <a:solidFill>
                  <a:srgbClr val="FF0000"/>
                </a:solidFill>
              </a:rPr>
              <a:t> 2020: “assemblies are the alphabet of the brain”</a:t>
            </a:r>
          </a:p>
        </p:txBody>
      </p:sp>
    </p:spTree>
    <p:extLst>
      <p:ext uri="{BB962C8B-B14F-4D97-AF65-F5344CB8AC3E}">
        <p14:creationId xmlns:p14="http://schemas.microsoft.com/office/powerpoint/2010/main" val="3155309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707"/>
            <a:ext cx="10515600" cy="1325563"/>
          </a:xfrm>
        </p:spPr>
        <p:txBody>
          <a:bodyPr/>
          <a:lstStyle/>
          <a:p>
            <a:r>
              <a:rPr lang="en-US" b="1" dirty="0"/>
              <a:t>The assembly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259" y="1647208"/>
            <a:ext cx="11106613" cy="5210791"/>
          </a:xfrm>
        </p:spPr>
        <p:txBody>
          <a:bodyPr>
            <a:noAutofit/>
          </a:bodyPr>
          <a:lstStyle/>
          <a:p>
            <a:r>
              <a:rPr lang="en-US" sz="4000" dirty="0"/>
              <a:t>There is an </a:t>
            </a:r>
            <a:r>
              <a:rPr lang="en-US" sz="4000" dirty="0">
                <a:solidFill>
                  <a:srgbClr val="C00000"/>
                </a:solidFill>
              </a:rPr>
              <a:t>intermediate level </a:t>
            </a:r>
            <a:r>
              <a:rPr lang="en-US" sz="4000" dirty="0"/>
              <a:t>of brain computation</a:t>
            </a:r>
          </a:p>
          <a:p>
            <a:r>
              <a:rPr lang="en-US" sz="4000" dirty="0"/>
              <a:t>Call it </a:t>
            </a:r>
            <a:r>
              <a:rPr lang="en-US" sz="4000" dirty="0">
                <a:solidFill>
                  <a:srgbClr val="C00000"/>
                </a:solidFill>
              </a:rPr>
              <a:t>the Assembly Calculus</a:t>
            </a:r>
          </a:p>
          <a:p>
            <a:r>
              <a:rPr lang="en-US" sz="4000" dirty="0"/>
              <a:t>It is implicated in </a:t>
            </a:r>
            <a:r>
              <a:rPr lang="en-US" sz="4000" dirty="0">
                <a:solidFill>
                  <a:srgbClr val="C00000"/>
                </a:solidFill>
              </a:rPr>
              <a:t>higher cognitive functions </a:t>
            </a:r>
            <a:r>
              <a:rPr lang="en-US" sz="4000" dirty="0"/>
              <a:t>such as reasoning, planning, language, story-telling, math, music, </a:t>
            </a:r>
            <a:r>
              <a:rPr lang="mr-IN" sz="4000" dirty="0"/>
              <a:t>…</a:t>
            </a:r>
            <a:endParaRPr lang="en-US" sz="4000" dirty="0"/>
          </a:p>
          <a:p>
            <a:r>
              <a:rPr lang="en-US" sz="4000" dirty="0"/>
              <a:t>Assemblies of neurons are its basic </a:t>
            </a:r>
            <a:r>
              <a:rPr lang="en-US" sz="4000" dirty="0">
                <a:solidFill>
                  <a:srgbClr val="C00000"/>
                </a:solidFill>
              </a:rPr>
              <a:t>representation</a:t>
            </a:r>
            <a:r>
              <a:rPr lang="en-US" sz="4000" dirty="0"/>
              <a:t> </a:t>
            </a:r>
            <a:r>
              <a:rPr lang="mr-IN" sz="4000" dirty="0"/>
              <a:t>–</a:t>
            </a:r>
            <a:r>
              <a:rPr lang="en-US" sz="4000" dirty="0"/>
              <a:t> its “data type”</a:t>
            </a:r>
          </a:p>
        </p:txBody>
      </p:sp>
    </p:spTree>
    <p:extLst>
      <p:ext uri="{BB962C8B-B14F-4D97-AF65-F5344CB8AC3E}">
        <p14:creationId xmlns:p14="http://schemas.microsoft.com/office/powerpoint/2010/main" val="2968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707"/>
            <a:ext cx="10515600" cy="1325563"/>
          </a:xfrm>
        </p:spPr>
        <p:txBody>
          <a:bodyPr/>
          <a:lstStyle/>
          <a:p>
            <a:r>
              <a:rPr lang="en-US" b="1" dirty="0"/>
              <a:t>The assembly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259" y="1647208"/>
            <a:ext cx="11106613" cy="5210791"/>
          </a:xfrm>
        </p:spPr>
        <p:txBody>
          <a:bodyPr>
            <a:noAutofit/>
          </a:bodyPr>
          <a:lstStyle/>
          <a:p>
            <a:r>
              <a:rPr lang="en-US" sz="4000" dirty="0"/>
              <a:t>There is an </a:t>
            </a:r>
            <a:r>
              <a:rPr lang="en-US" sz="4000" dirty="0">
                <a:solidFill>
                  <a:srgbClr val="C00000"/>
                </a:solidFill>
              </a:rPr>
              <a:t>intermediate level </a:t>
            </a:r>
            <a:r>
              <a:rPr lang="en-US" sz="4000" dirty="0"/>
              <a:t>of brain computation</a:t>
            </a:r>
          </a:p>
          <a:p>
            <a:r>
              <a:rPr lang="en-US" sz="4000" dirty="0"/>
              <a:t>Call it </a:t>
            </a:r>
            <a:r>
              <a:rPr lang="en-US" sz="4000" dirty="0">
                <a:solidFill>
                  <a:srgbClr val="C00000"/>
                </a:solidFill>
              </a:rPr>
              <a:t>the Assembly Calculus</a:t>
            </a:r>
          </a:p>
          <a:p>
            <a:r>
              <a:rPr lang="en-US" sz="4000" dirty="0"/>
              <a:t>It is implicated in </a:t>
            </a:r>
            <a:r>
              <a:rPr lang="en-US" sz="4000" dirty="0">
                <a:solidFill>
                  <a:srgbClr val="C00000"/>
                </a:solidFill>
              </a:rPr>
              <a:t>higher cognitive functions </a:t>
            </a:r>
            <a:r>
              <a:rPr lang="en-US" sz="4000" dirty="0"/>
              <a:t>such as reasoning, planning, language, story-telling, math, music, </a:t>
            </a:r>
            <a:r>
              <a:rPr lang="mr-IN" sz="4000" dirty="0"/>
              <a:t>…</a:t>
            </a:r>
            <a:endParaRPr lang="en-US" sz="4000" dirty="0"/>
          </a:p>
          <a:p>
            <a:r>
              <a:rPr lang="en-US" sz="4000" dirty="0"/>
              <a:t>Assemblies of neurons are its basic </a:t>
            </a:r>
            <a:r>
              <a:rPr lang="en-US" sz="4000" dirty="0">
                <a:solidFill>
                  <a:srgbClr val="C00000"/>
                </a:solidFill>
              </a:rPr>
              <a:t>representation</a:t>
            </a:r>
            <a:r>
              <a:rPr lang="en-US" sz="4000" dirty="0"/>
              <a:t> </a:t>
            </a:r>
            <a:r>
              <a:rPr lang="mr-IN" sz="4000" dirty="0"/>
              <a:t>–</a:t>
            </a:r>
            <a:r>
              <a:rPr lang="en-US" sz="4000" dirty="0"/>
              <a:t> its “data type”</a:t>
            </a:r>
          </a:p>
        </p:txBody>
      </p:sp>
    </p:spTree>
    <p:extLst>
      <p:ext uri="{BB962C8B-B14F-4D97-AF65-F5344CB8AC3E}">
        <p14:creationId xmlns:p14="http://schemas.microsoft.com/office/powerpoint/2010/main" val="135721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assembly hypothesis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235" y="1886313"/>
            <a:ext cx="11418848" cy="4781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>
                <a:solidFill>
                  <a:srgbClr val="C00000"/>
                </a:solidFill>
              </a:rPr>
              <a:t>What are the operations of the Assembly Calculus?</a:t>
            </a:r>
          </a:p>
          <a:p>
            <a:r>
              <a:rPr lang="en-US" sz="3600" dirty="0"/>
              <a:t>Projection</a:t>
            </a:r>
          </a:p>
          <a:p>
            <a:r>
              <a:rPr lang="en-US" sz="3600" dirty="0"/>
              <a:t>Association</a:t>
            </a:r>
          </a:p>
          <a:p>
            <a:r>
              <a:rPr lang="en-US" sz="3600" dirty="0"/>
              <a:t>Pattern completion</a:t>
            </a:r>
          </a:p>
          <a:p>
            <a:r>
              <a:rPr lang="en-US" sz="3600" dirty="0"/>
              <a:t>Merge</a:t>
            </a:r>
          </a:p>
          <a:p>
            <a:r>
              <a:rPr lang="en-US" sz="3600" dirty="0"/>
              <a:t>Bind (or reciprocal projection)</a:t>
            </a:r>
          </a:p>
          <a:p>
            <a:r>
              <a:rPr lang="en-US" sz="3600" dirty="0"/>
              <a:t>...plus a couple of control commands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70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403"/>
            <a:ext cx="10515600" cy="1325563"/>
          </a:xfrm>
        </p:spPr>
        <p:txBody>
          <a:bodyPr/>
          <a:lstStyle/>
          <a:p>
            <a:r>
              <a:rPr lang="en-US" dirty="0"/>
              <a:t>Projection: How fruit flies remember smells </a:t>
            </a:r>
          </a:p>
        </p:txBody>
      </p:sp>
      <p:pic>
        <p:nvPicPr>
          <p:cNvPr id="1026" name="Picture 2" descr="http://science.sciencemag.org/content/sci/358/6364/793/F1.large.jpg?width=800&amp;height=600&amp;carouse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 b="42492"/>
          <a:stretch/>
        </p:blipFill>
        <p:spPr bwMode="auto">
          <a:xfrm>
            <a:off x="2349591" y="1489966"/>
            <a:ext cx="6937284" cy="392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80500" y="1670714"/>
            <a:ext cx="3111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</a:rPr>
              <a:t>random</a:t>
            </a:r>
          </a:p>
          <a:p>
            <a:r>
              <a:rPr lang="en-US" sz="3600" b="1" i="1" dirty="0">
                <a:solidFill>
                  <a:srgbClr val="C00000"/>
                </a:solidFill>
              </a:rPr>
              <a:t>projection</a:t>
            </a:r>
          </a:p>
          <a:p>
            <a:r>
              <a:rPr lang="en-US" sz="3600" dirty="0">
                <a:solidFill>
                  <a:srgbClr val="0070C0"/>
                </a:solidFill>
              </a:rPr>
              <a:t>followed by </a:t>
            </a:r>
            <a:r>
              <a:rPr lang="en-US" sz="3600" b="1" i="1" dirty="0">
                <a:solidFill>
                  <a:srgbClr val="C00000"/>
                </a:solidFill>
              </a:rPr>
              <a:t>cap (RP&amp;C):</a:t>
            </a:r>
          </a:p>
          <a:p>
            <a:r>
              <a:rPr lang="en-US" sz="3600" dirty="0">
                <a:solidFill>
                  <a:srgbClr val="0070C0"/>
                </a:solidFill>
              </a:rPr>
              <a:t>k=100 winners </a:t>
            </a:r>
          </a:p>
          <a:p>
            <a:r>
              <a:rPr lang="en-US" sz="3600" dirty="0">
                <a:solidFill>
                  <a:srgbClr val="0070C0"/>
                </a:solidFill>
              </a:rPr>
              <a:t>(out of n=2000)</a:t>
            </a:r>
          </a:p>
          <a:p>
            <a:r>
              <a:rPr lang="en-US" sz="3600" dirty="0">
                <a:solidFill>
                  <a:srgbClr val="0070C0"/>
                </a:solidFill>
              </a:rPr>
              <a:t>take all</a:t>
            </a:r>
          </a:p>
        </p:txBody>
      </p:sp>
    </p:spTree>
    <p:extLst>
      <p:ext uri="{BB962C8B-B14F-4D97-AF65-F5344CB8AC3E}">
        <p14:creationId xmlns:p14="http://schemas.microsoft.com/office/powerpoint/2010/main" val="391846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02DB-6424-CB4F-845F-8341677B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answer…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F9F8B-F73E-2440-BDA4-8996E2576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4400" dirty="0">
              <a:solidFill>
                <a:srgbClr val="C000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the brain is a computer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because if it is not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we will never understand the brain </a:t>
            </a:r>
          </a:p>
        </p:txBody>
      </p:sp>
    </p:spTree>
    <p:extLst>
      <p:ext uri="{BB962C8B-B14F-4D97-AF65-F5344CB8AC3E}">
        <p14:creationId xmlns:p14="http://schemas.microsoft.com/office/powerpoint/2010/main" val="2996485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88" y="365125"/>
            <a:ext cx="10515600" cy="1325563"/>
          </a:xfrm>
        </p:spPr>
        <p:txBody>
          <a:bodyPr/>
          <a:lstStyle/>
          <a:p>
            <a:r>
              <a:rPr lang="en-US" dirty="0"/>
              <a:t>RP&amp;C: a basic operation in brain computation</a:t>
            </a:r>
          </a:p>
        </p:txBody>
      </p:sp>
      <p:pic>
        <p:nvPicPr>
          <p:cNvPr id="6146" name="Picture 2" descr="ormal distribution model of the noise distribution process fit to the segment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2" t="26505" r="9737" b="11274"/>
          <a:stretch/>
        </p:blipFill>
        <p:spPr bwMode="auto">
          <a:xfrm>
            <a:off x="2328862" y="2900363"/>
            <a:ext cx="7886701" cy="27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8329613" y="4572000"/>
            <a:ext cx="14287" cy="11287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315325" y="4572000"/>
            <a:ext cx="600075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1148" y="462913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k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829678" y="5024600"/>
            <a:ext cx="450053" cy="47148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403"/>
            <a:ext cx="10515600" cy="1325563"/>
          </a:xfrm>
        </p:spPr>
        <p:txBody>
          <a:bodyPr/>
          <a:lstStyle/>
          <a:p>
            <a:r>
              <a:rPr lang="en-US" dirty="0"/>
              <a:t>Projection:  How fruit flies remember smells  </a:t>
            </a:r>
          </a:p>
        </p:txBody>
      </p:sp>
      <p:pic>
        <p:nvPicPr>
          <p:cNvPr id="1026" name="Picture 2" descr="http://science.sciencemag.org/content/sci/358/6364/793/F1.large.jpg?width=800&amp;height=600&amp;carouse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 b="42492"/>
          <a:stretch/>
        </p:blipFill>
        <p:spPr bwMode="auto">
          <a:xfrm>
            <a:off x="2349591" y="1489966"/>
            <a:ext cx="6937284" cy="392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435423" y="1607214"/>
            <a:ext cx="3039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Q: but wait       a minute!        Is this </a:t>
            </a:r>
          </a:p>
          <a:p>
            <a:r>
              <a:rPr lang="en-US" sz="3600" dirty="0">
                <a:solidFill>
                  <a:srgbClr val="0070C0"/>
                </a:solidFill>
              </a:rPr>
              <a:t>a random </a:t>
            </a:r>
          </a:p>
          <a:p>
            <a:r>
              <a:rPr lang="en-US" sz="3600" dirty="0">
                <a:solidFill>
                  <a:srgbClr val="0070C0"/>
                </a:solidFill>
              </a:rPr>
              <a:t>bipartite</a:t>
            </a:r>
          </a:p>
          <a:p>
            <a:r>
              <a:rPr lang="en-US" sz="3600" dirty="0">
                <a:solidFill>
                  <a:srgbClr val="0070C0"/>
                </a:solidFill>
              </a:rPr>
              <a:t>graph?</a:t>
            </a:r>
          </a:p>
        </p:txBody>
      </p:sp>
      <p:sp>
        <p:nvSpPr>
          <p:cNvPr id="10" name="Oval 9"/>
          <p:cNvSpPr/>
          <p:nvPr/>
        </p:nvSpPr>
        <p:spPr>
          <a:xfrm>
            <a:off x="5727711" y="1985125"/>
            <a:ext cx="736577" cy="287983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6357939" y="2050934"/>
            <a:ext cx="2561628" cy="6351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5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YES!  </a:t>
            </a:r>
            <a:r>
              <a:rPr lang="en-US" sz="2800" b="1" i="1" dirty="0"/>
              <a:t>”Random convergence of olfactory input in the Drosophila mushroom body” </a:t>
            </a:r>
            <a:r>
              <a:rPr lang="en-US" sz="2800" dirty="0"/>
              <a:t> by S. Caron, V. </a:t>
            </a:r>
            <a:r>
              <a:rPr lang="en-US" sz="2800" dirty="0" err="1"/>
              <a:t>Ruta</a:t>
            </a:r>
            <a:r>
              <a:rPr lang="en-US" sz="2800" dirty="0"/>
              <a:t>, L. Abbott, R. Axel,2013 </a:t>
            </a:r>
          </a:p>
        </p:txBody>
      </p:sp>
      <p:pic>
        <p:nvPicPr>
          <p:cNvPr id="3078" name="Picture 6" descr="ig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41" y="1789886"/>
            <a:ext cx="7594235" cy="48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9124" y="1825621"/>
            <a:ext cx="27670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Bottom line:</a:t>
            </a:r>
          </a:p>
          <a:p>
            <a:r>
              <a:rPr lang="en-US" sz="3200" dirty="0">
                <a:solidFill>
                  <a:srgbClr val="0070C0"/>
                </a:solidFill>
              </a:rPr>
              <a:t>looks like a random bipartite graph, </a:t>
            </a:r>
          </a:p>
          <a:p>
            <a:r>
              <a:rPr lang="en-US" sz="3200" dirty="0">
                <a:solidFill>
                  <a:srgbClr val="0070C0"/>
                </a:solidFill>
              </a:rPr>
              <a:t>except that the degree distribution</a:t>
            </a:r>
          </a:p>
          <a:p>
            <a:r>
              <a:rPr lang="en-US" sz="3200" dirty="0">
                <a:solidFill>
                  <a:srgbClr val="0070C0"/>
                </a:solidFill>
              </a:rPr>
              <a:t>of the LHS is not uniform</a:t>
            </a:r>
          </a:p>
        </p:txBody>
      </p:sp>
    </p:spTree>
    <p:extLst>
      <p:ext uri="{BB962C8B-B14F-4D97-AF65-F5344CB8AC3E}">
        <p14:creationId xmlns:p14="http://schemas.microsoft.com/office/powerpoint/2010/main" val="2665371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RP&amp;C: overlap preservation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A set </a:t>
            </a:r>
            <a:r>
              <a:rPr lang="en-US" sz="3200" b="1" dirty="0">
                <a:solidFill>
                  <a:srgbClr val="FF0000"/>
                </a:solidFill>
              </a:rPr>
              <a:t>A</a:t>
            </a:r>
            <a:r>
              <a:rPr lang="en-US" sz="3200" dirty="0"/>
              <a:t> of k out of n nodes of the LHS fire</a:t>
            </a:r>
          </a:p>
          <a:p>
            <a:r>
              <a:rPr lang="en-US" sz="3200" dirty="0"/>
              <a:t>A new set </a:t>
            </a:r>
            <a:r>
              <a:rPr lang="en-US" sz="3200" b="1" dirty="0">
                <a:solidFill>
                  <a:srgbClr val="FF0000"/>
                </a:solidFill>
              </a:rPr>
              <a:t>cap(A)</a:t>
            </a:r>
            <a:r>
              <a:rPr lang="en-US" sz="3200" dirty="0"/>
              <a:t> is formed by RP&amp;C</a:t>
            </a:r>
          </a:p>
          <a:p>
            <a:r>
              <a:rPr lang="en-US" sz="3200" dirty="0"/>
              <a:t>Repeat now for </a:t>
            </a:r>
            <a:r>
              <a:rPr lang="en-US" sz="3200" b="1" dirty="0">
                <a:solidFill>
                  <a:srgbClr val="00B050"/>
                </a:solidFill>
              </a:rPr>
              <a:t>B, cap(B)</a:t>
            </a:r>
          </a:p>
          <a:p>
            <a:r>
              <a:rPr lang="en-US" sz="3200" dirty="0"/>
              <a:t>If </a:t>
            </a:r>
            <a:r>
              <a:rPr lang="en-US" sz="3200" b="1" dirty="0">
                <a:solidFill>
                  <a:srgbClr val="FF0000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 overlap in 𝛂</a:t>
            </a:r>
            <a:r>
              <a:rPr lang="en-US" sz="3200" i="1" dirty="0"/>
              <a:t>k</a:t>
            </a:r>
            <a:r>
              <a:rPr lang="en-US" sz="3200" dirty="0"/>
              <a:t> nodes, what is the </a:t>
            </a:r>
          </a:p>
          <a:p>
            <a:pPr marL="0" indent="0">
              <a:buNone/>
            </a:pPr>
            <a:r>
              <a:rPr lang="en-US" sz="3200" dirty="0"/>
              <a:t>   overlap of </a:t>
            </a:r>
            <a:r>
              <a:rPr lang="en-US" sz="3200" b="1" dirty="0">
                <a:solidFill>
                  <a:srgbClr val="FF0000"/>
                </a:solidFill>
              </a:rPr>
              <a:t>cap(A)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cap(B)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8491533" y="1690688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496299" y="2219333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91533" y="2824177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96299" y="3448049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96299" y="4052893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491533" y="4657733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196513" y="1716887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96513" y="2255049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196513" y="2843219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196512" y="3445665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196513" y="4052892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206033" y="4605350"/>
            <a:ext cx="185737" cy="18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4" idx="5"/>
            <a:endCxn id="12" idx="1"/>
          </p:cNvCxnSpPr>
          <p:nvPr/>
        </p:nvCxnSpPr>
        <p:spPr>
          <a:xfrm>
            <a:off x="8650069" y="1849224"/>
            <a:ext cx="1573645" cy="102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6"/>
            <a:endCxn id="10" idx="2"/>
          </p:cNvCxnSpPr>
          <p:nvPr/>
        </p:nvCxnSpPr>
        <p:spPr>
          <a:xfrm>
            <a:off x="8677270" y="1783557"/>
            <a:ext cx="1519243" cy="26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6"/>
          </p:cNvCxnSpPr>
          <p:nvPr/>
        </p:nvCxnSpPr>
        <p:spPr>
          <a:xfrm>
            <a:off x="8677270" y="2917046"/>
            <a:ext cx="1519242" cy="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2" idx="3"/>
          </p:cNvCxnSpPr>
          <p:nvPr/>
        </p:nvCxnSpPr>
        <p:spPr>
          <a:xfrm flipV="1">
            <a:off x="8677270" y="3001755"/>
            <a:ext cx="1546444" cy="546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677270" y="4123316"/>
            <a:ext cx="1546444" cy="546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005757" y="2524145"/>
            <a:ext cx="1157288" cy="20907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685222" y="2006607"/>
            <a:ext cx="1157288" cy="20907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16644" y="1335888"/>
            <a:ext cx="1157288" cy="209073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737939" y="3102289"/>
            <a:ext cx="1157288" cy="209073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RC&amp;P: some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600" b="1" dirty="0"/>
                  <a:t>Theorem </a:t>
                </a:r>
                <a:r>
                  <a:rPr lang="en-US" sz="3600" dirty="0"/>
                  <a:t>[2018]:  The intersection of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cap(A) </a:t>
                </a:r>
                <a:r>
                  <a:rPr lang="en-US" sz="3600" dirty="0"/>
                  <a:t>and </a:t>
                </a:r>
                <a:r>
                  <a:rPr lang="en-US" sz="3600" b="1" dirty="0">
                    <a:solidFill>
                      <a:srgbClr val="00B050"/>
                    </a:solidFill>
                  </a:rPr>
                  <a:t>cap(B)</a:t>
                </a:r>
                <a:r>
                  <a:rPr lang="en-US" sz="3600" dirty="0"/>
                  <a:t> will be, with high probability, at least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36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mr-IN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600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600" b="0" i="1" smtClean="0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3600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mr-IN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sz="36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r>
                                    <a:rPr lang="en-U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2339" r="-96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257301" y="4872037"/>
            <a:ext cx="28717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Conjecture: </a:t>
            </a:r>
          </a:p>
          <a:p>
            <a:r>
              <a:rPr lang="en-US" sz="3200" dirty="0">
                <a:solidFill>
                  <a:srgbClr val="0070C0"/>
                </a:solidFill>
              </a:rPr>
              <a:t>no denominator</a:t>
            </a:r>
          </a:p>
        </p:txBody>
      </p:sp>
      <p:sp>
        <p:nvSpPr>
          <p:cNvPr id="6" name="Notched Right Arrow 5"/>
          <p:cNvSpPr/>
          <p:nvPr/>
        </p:nvSpPr>
        <p:spPr>
          <a:xfrm>
            <a:off x="4129088" y="5246119"/>
            <a:ext cx="785812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22387"/>
            <a:ext cx="3590925" cy="3392488"/>
          </a:xfrm>
        </p:spPr>
        <p:txBody>
          <a:bodyPr>
            <a:normAutofit/>
          </a:bodyPr>
          <a:lstStyle/>
          <a:p>
            <a:r>
              <a:rPr lang="en-US" dirty="0"/>
              <a:t>overlap preservation:</a:t>
            </a:r>
            <a:br>
              <a:rPr lang="en-US" dirty="0"/>
            </a:br>
            <a:r>
              <a:rPr lang="en-US" dirty="0"/>
              <a:t>compare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simulations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82" y="101600"/>
            <a:ext cx="8322734" cy="6242050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5357813" y="1671638"/>
            <a:ext cx="6400800" cy="3400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4985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much for the fruit fly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287" y="3600450"/>
            <a:ext cx="6005513" cy="24378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</a:rPr>
              <a:t>Q: Does something homologous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</a:rPr>
              <a:t>happen in mammals?</a:t>
            </a:r>
          </a:p>
          <a:p>
            <a:pPr marL="0" indent="0">
              <a:buNone/>
            </a:pPr>
            <a:r>
              <a:rPr lang="en-US" sz="3600" dirty="0"/>
              <a:t>A:  Yes, except that now there is </a:t>
            </a:r>
            <a:r>
              <a:rPr lang="en-US" sz="3600" b="1" i="1" dirty="0">
                <a:solidFill>
                  <a:srgbClr val="0070C0"/>
                </a:solidFill>
              </a:rPr>
              <a:t>recurrent connectivity </a:t>
            </a:r>
            <a:r>
              <a:rPr lang="en-US" sz="3600" dirty="0"/>
              <a:t>in the target area, as well as </a:t>
            </a:r>
            <a:r>
              <a:rPr lang="en-US" sz="3600" b="1" i="1" dirty="0">
                <a:solidFill>
                  <a:srgbClr val="0070C0"/>
                </a:solidFill>
              </a:rPr>
              <a:t>plasticity</a:t>
            </a:r>
            <a:r>
              <a:rPr lang="en-US" sz="3600" dirty="0"/>
              <a:t>…</a:t>
            </a:r>
          </a:p>
        </p:txBody>
      </p:sp>
      <p:pic>
        <p:nvPicPr>
          <p:cNvPr id="7170" name="Picture 2" descr="mage result for fruit f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9288"/>
            <a:ext cx="5048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8693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2136"/>
            <a:ext cx="10515600" cy="1325563"/>
          </a:xfrm>
        </p:spPr>
        <p:txBody>
          <a:bodyPr/>
          <a:lstStyle/>
          <a:p>
            <a:r>
              <a:rPr lang="en-US" dirty="0"/>
              <a:t>Projection of an assembly: </a:t>
            </a:r>
            <a:r>
              <a:rPr lang="en-US" b="1" dirty="0">
                <a:solidFill>
                  <a:srgbClr val="C00000"/>
                </a:solidFill>
              </a:rPr>
              <a:t>(RP&amp;C)*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57813" y="1690688"/>
            <a:ext cx="0" cy="475297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57413" y="3243263"/>
            <a:ext cx="1785937" cy="1728787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15139" y="3136900"/>
            <a:ext cx="1785937" cy="172878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15139" y="3893453"/>
            <a:ext cx="1785937" cy="17287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08107" y="3674271"/>
            <a:ext cx="1785937" cy="1728787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283065" y="2254760"/>
            <a:ext cx="2763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Also, </a:t>
            </a:r>
            <a:r>
              <a:rPr lang="en-US" sz="3600" dirty="0" err="1"/>
              <a:t>Hebbian</a:t>
            </a:r>
            <a:endParaRPr lang="en-US" sz="3600" dirty="0"/>
          </a:p>
          <a:p>
            <a:r>
              <a:rPr lang="en-US" sz="3600" dirty="0"/>
              <a:t>plasticity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6985" y="1482150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Assembly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58949" y="2156741"/>
            <a:ext cx="472440" cy="69818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7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/>
              <a:t>Theorem</a:t>
            </a:r>
            <a:r>
              <a:rPr lang="en-US" sz="3600" dirty="0"/>
              <a:t> (P., </a:t>
            </a:r>
            <a:r>
              <a:rPr lang="en-US" sz="3600" dirty="0" err="1"/>
              <a:t>Vempala</a:t>
            </a:r>
            <a:r>
              <a:rPr lang="en-US" sz="3600" dirty="0"/>
              <a:t> 2016-18): The projection process converges exponentially fast, with high probability, and the </a:t>
            </a:r>
            <a:r>
              <a:rPr lang="en-US" sz="3600" i="1" dirty="0"/>
              <a:t>total number of cells involved</a:t>
            </a:r>
            <a:r>
              <a:rPr lang="en-US" sz="3600" dirty="0"/>
              <a:t> is </a:t>
            </a:r>
            <a:r>
              <a:rPr lang="en-US" sz="3600" dirty="0">
                <a:solidFill>
                  <a:srgbClr val="FF0000"/>
                </a:solidFill>
              </a:rPr>
              <a:t>at most: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If β ≥ β</a:t>
            </a:r>
            <a:r>
              <a:rPr lang="en-US" sz="3600" baseline="30000" dirty="0"/>
              <a:t>*</a:t>
            </a:r>
            <a:r>
              <a:rPr lang="en-US" sz="3600" dirty="0"/>
              <a:t>:  </a:t>
            </a:r>
            <a:r>
              <a:rPr lang="en-US" sz="3600" i="1" dirty="0">
                <a:solidFill>
                  <a:srgbClr val="FF0000"/>
                </a:solidFill>
              </a:rPr>
              <a:t>k</a:t>
            </a:r>
            <a:r>
              <a:rPr lang="en-US" sz="3600" dirty="0">
                <a:solidFill>
                  <a:srgbClr val="FF0000"/>
                </a:solidFill>
              </a:rPr>
              <a:t> + o(</a:t>
            </a:r>
            <a:r>
              <a:rPr lang="en-US" sz="3600" i="1" dirty="0">
                <a:solidFill>
                  <a:srgbClr val="FF0000"/>
                </a:solidFill>
              </a:rPr>
              <a:t>k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If 0&lt; β &lt; β</a:t>
            </a:r>
            <a:r>
              <a:rPr lang="en-US" sz="3600" baseline="30000" dirty="0"/>
              <a:t>*</a:t>
            </a:r>
            <a:r>
              <a:rPr lang="en-US" sz="3600" dirty="0"/>
              <a:t>:  </a:t>
            </a:r>
            <a:r>
              <a:rPr lang="en-US" sz="3600" i="1" dirty="0" err="1">
                <a:solidFill>
                  <a:srgbClr val="FF0000"/>
                </a:solidFill>
              </a:rPr>
              <a:t>k</a:t>
            </a:r>
            <a:r>
              <a:rPr lang="en-US" sz="3600" dirty="0" err="1">
                <a:solidFill>
                  <a:srgbClr val="FF0000"/>
                </a:solidFill>
              </a:rPr>
              <a:t>⋅exp</a:t>
            </a:r>
            <a:r>
              <a:rPr lang="en-US" sz="3600" dirty="0">
                <a:solidFill>
                  <a:srgbClr val="FF0000"/>
                </a:solidFill>
              </a:rPr>
              <a:t>(0.17⋅ln(</a:t>
            </a:r>
            <a:r>
              <a:rPr lang="en-US" sz="3600" i="1" dirty="0">
                <a:solidFill>
                  <a:srgbClr val="FF0000"/>
                </a:solidFill>
              </a:rPr>
              <a:t>n</a:t>
            </a:r>
            <a:r>
              <a:rPr lang="en-US" sz="3600" dirty="0">
                <a:solidFill>
                  <a:srgbClr val="FF0000"/>
                </a:solidFill>
              </a:rPr>
              <a:t>/</a:t>
            </a:r>
            <a:r>
              <a:rPr lang="en-US" sz="3600" i="1" dirty="0">
                <a:solidFill>
                  <a:srgbClr val="FF0000"/>
                </a:solidFill>
              </a:rPr>
              <a:t>k</a:t>
            </a:r>
            <a:r>
              <a:rPr lang="en-US" sz="3600" dirty="0">
                <a:solidFill>
                  <a:srgbClr val="FF0000"/>
                </a:solidFill>
              </a:rPr>
              <a:t>)/ β)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B0F0"/>
                </a:solidFill>
              </a:rPr>
              <a:t>β</a:t>
            </a:r>
            <a:r>
              <a:rPr lang="en-US" sz="3600" baseline="30000" dirty="0">
                <a:solidFill>
                  <a:srgbClr val="00B0F0"/>
                </a:solidFill>
              </a:rPr>
              <a:t>*</a:t>
            </a:r>
            <a:r>
              <a:rPr lang="en-US" sz="3600" dirty="0">
                <a:solidFill>
                  <a:srgbClr val="00B0F0"/>
                </a:solidFill>
              </a:rPr>
              <a:t> = (√2 -1)/(1 + √</a:t>
            </a:r>
            <a:r>
              <a:rPr lang="en-US" sz="3600" dirty="0" err="1">
                <a:solidFill>
                  <a:srgbClr val="00B0F0"/>
                </a:solidFill>
              </a:rPr>
              <a:t>pk</a:t>
            </a:r>
            <a:r>
              <a:rPr lang="en-US" sz="3600" dirty="0">
                <a:solidFill>
                  <a:srgbClr val="00B0F0"/>
                </a:solidFill>
              </a:rPr>
              <a:t>/ln n)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374815" y="5252374"/>
            <a:ext cx="134302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630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3105-FE71-4249-B717-2860AD31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convergence theorem:</a:t>
            </a:r>
            <a:br>
              <a:rPr lang="en-US" dirty="0"/>
            </a:br>
            <a:r>
              <a:rPr lang="en-US" dirty="0"/>
              <a:t>proof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AB84-DC62-1E43-A9A3-CE36A6DC8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2264"/>
            <a:ext cx="10515600" cy="1325563"/>
          </a:xfrm>
        </p:spPr>
        <p:txBody>
          <a:bodyPr/>
          <a:lstStyle/>
          <a:p>
            <a:r>
              <a:rPr lang="en-US" dirty="0"/>
              <a:t>Neuroscience: the origins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30017"/>
            <a:ext cx="11148391" cy="44410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                       </a:t>
            </a:r>
            <a:r>
              <a:rPr lang="en-US" dirty="0" err="1"/>
              <a:t>Alcmaeon</a:t>
            </a:r>
            <a:r>
              <a:rPr lang="en-US" dirty="0"/>
              <a:t> of Croton  520 BC.                                               </a:t>
            </a:r>
            <a:r>
              <a:rPr lang="en-US" i="1" dirty="0">
                <a:solidFill>
                  <a:srgbClr val="C00000"/>
                </a:solidFill>
              </a:rPr>
              <a:t>Pythagoras!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Hippocrates 400 BC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Aristotle 330 BC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Galen  100AD</a:t>
            </a:r>
          </a:p>
        </p:txBody>
      </p:sp>
      <p:pic>
        <p:nvPicPr>
          <p:cNvPr id="7170" name="Picture 2" descr="Alcmaeon of Croton - Wikipedia">
            <a:extLst>
              <a:ext uri="{FF2B5EF4-FFF2-40B4-BE49-F238E27FC236}">
                <a16:creationId xmlns:a16="http://schemas.microsoft.com/office/drawing/2014/main" id="{BB13BC23-DA25-1D43-A451-8F5C9719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67" y="1178343"/>
            <a:ext cx="1618672" cy="16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hilosophy | ΕΥΩΧΙΑ - Sight, Smell, Taste and Texture">
            <a:extLst>
              <a:ext uri="{FF2B5EF4-FFF2-40B4-BE49-F238E27FC236}">
                <a16:creationId xmlns:a16="http://schemas.microsoft.com/office/drawing/2014/main" id="{619CA668-2159-674B-B61B-FAFE5DBC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11" y="3559704"/>
            <a:ext cx="1698769" cy="145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alen, Greek Physician And Philosopher Photograph by ...">
            <a:extLst>
              <a:ext uri="{FF2B5EF4-FFF2-40B4-BE49-F238E27FC236}">
                <a16:creationId xmlns:a16="http://schemas.microsoft.com/office/drawing/2014/main" id="{3DC45F02-B357-7F46-90D8-B7E8264FE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79" y="4913601"/>
            <a:ext cx="1328554" cy="162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s3.amazonaws.com/s3.timetoast.com/public/uploads/photos/10605731/Hippocrates.jpg?1505860049">
            <a:extLst>
              <a:ext uri="{FF2B5EF4-FFF2-40B4-BE49-F238E27FC236}">
                <a16:creationId xmlns:a16="http://schemas.microsoft.com/office/drawing/2014/main" id="{5DCD8143-E239-954F-83C7-563B434BF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8" b="19790"/>
          <a:stretch/>
        </p:blipFill>
        <p:spPr bwMode="auto">
          <a:xfrm>
            <a:off x="3701026" y="2581170"/>
            <a:ext cx="1335191" cy="14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agoras Biography - Life of Greek Mathematician">
            <a:extLst>
              <a:ext uri="{FF2B5EF4-FFF2-40B4-BE49-F238E27FC236}">
                <a16:creationId xmlns:a16="http://schemas.microsoft.com/office/drawing/2014/main" id="{A4011F4F-8802-154B-9FC1-371BA8707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51" y="1158343"/>
            <a:ext cx="1438179" cy="171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8" y="365126"/>
            <a:ext cx="8453437" cy="6340078"/>
          </a:xfrm>
        </p:spPr>
      </p:pic>
      <p:sp>
        <p:nvSpPr>
          <p:cNvPr id="5" name="TextBox 4"/>
          <p:cNvSpPr txBox="1"/>
          <p:nvPr/>
        </p:nvSpPr>
        <p:spPr>
          <a:xfrm>
            <a:off x="3886200" y="137160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k</a:t>
            </a:r>
            <a:r>
              <a:rPr lang="en-US" sz="3200" dirty="0"/>
              <a:t> = 100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5" y="2766159"/>
            <a:ext cx="4100802" cy="31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4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 bwMode="auto">
          <a:xfrm>
            <a:off x="4140201" y="2376488"/>
            <a:ext cx="914400" cy="9144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924800" y="2376488"/>
            <a:ext cx="914400" cy="914400"/>
          </a:xfrm>
          <a:prstGeom prst="ellipse">
            <a:avLst/>
          </a:prstGeom>
          <a:solidFill>
            <a:srgbClr val="00B0F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40201" y="3958892"/>
            <a:ext cx="914400" cy="9144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924800" y="3687930"/>
            <a:ext cx="914400" cy="914400"/>
          </a:xfrm>
          <a:prstGeom prst="ellipse">
            <a:avLst/>
          </a:prstGeom>
          <a:solidFill>
            <a:srgbClr val="FF3300"/>
          </a:solidFill>
          <a:ln w="9525" cap="flat" cmpd="sng" algn="ctr">
            <a:solidFill>
              <a:srgbClr val="FF66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739467" y="1777999"/>
            <a:ext cx="33867" cy="3386667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Second operation: </a:t>
            </a:r>
            <a:br>
              <a:rPr lang="en-US" dirty="0"/>
            </a:br>
            <a:r>
              <a:rPr lang="en-US" dirty="0"/>
              <a:t>Association of two assemblies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B7ABE-9674-6F47-926D-5F56254A65BA}"/>
              </a:ext>
            </a:extLst>
          </p:cNvPr>
          <p:cNvSpPr txBox="1"/>
          <p:nvPr/>
        </p:nvSpPr>
        <p:spPr>
          <a:xfrm>
            <a:off x="1990807" y="3080341"/>
            <a:ext cx="13069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two</a:t>
            </a:r>
          </a:p>
          <a:p>
            <a:r>
              <a:rPr lang="en-US" sz="3200" dirty="0"/>
              <a:t>stimuli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2488B-E3CF-AD49-940E-191AB01B5416}"/>
              </a:ext>
            </a:extLst>
          </p:cNvPr>
          <p:cNvSpPr txBox="1"/>
          <p:nvPr/>
        </p:nvSpPr>
        <p:spPr>
          <a:xfrm>
            <a:off x="9028054" y="2932723"/>
            <a:ext cx="2811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assembly</a:t>
            </a:r>
          </a:p>
          <a:p>
            <a:r>
              <a:rPr lang="en-US" sz="3200" dirty="0"/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7754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06666 " pathEditMode="relative" ptsTypes="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L -0.01667 -0.05555 " pathEditMode="relative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2" grpId="0" animBg="1"/>
      <p:bldP spid="8" grpId="0" animBg="1"/>
      <p:bldP spid="8" grpId="1" animBg="1"/>
      <p:bldP spid="8" grpId="2" animBg="1"/>
      <p:bldP spid="8" grpId="3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ea typeface="ＭＳ Ｐゴシック" charset="0"/>
                <a:cs typeface="ＭＳ Ｐゴシック" charset="0"/>
              </a:rPr>
              <a:t>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Ison</a:t>
            </a:r>
            <a:r>
              <a:rPr lang="en-US" dirty="0">
                <a:ea typeface="ＭＳ Ｐゴシック" charset="0"/>
                <a:cs typeface="ＭＳ Ｐゴシック" charset="0"/>
              </a:rPr>
              <a:t> et al. 2016] 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experiment</a:t>
            </a:r>
          </a:p>
        </p:txBody>
      </p:sp>
      <p:pic>
        <p:nvPicPr>
          <p:cNvPr id="5427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27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215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ea typeface="ＭＳ Ｐゴシック" charset="0"/>
                <a:cs typeface="ＭＳ Ｐゴシック" charset="0"/>
              </a:rPr>
              <a:t>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Ison</a:t>
            </a:r>
            <a:r>
              <a:rPr lang="en-US" dirty="0">
                <a:ea typeface="ＭＳ Ｐゴシック" charset="0"/>
                <a:cs typeface="ＭＳ Ｐゴシック" charset="0"/>
              </a:rPr>
              <a:t> et al. 2016] 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experiment</a:t>
            </a:r>
          </a:p>
        </p:txBody>
      </p:sp>
      <p:pic>
        <p:nvPicPr>
          <p:cNvPr id="5427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27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202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ea typeface="ＭＳ Ｐゴシック" charset="0"/>
                <a:cs typeface="ＭＳ Ｐゴシック" charset="0"/>
              </a:rPr>
              <a:t>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Ison</a:t>
            </a:r>
            <a:r>
              <a:rPr lang="en-US" dirty="0">
                <a:ea typeface="ＭＳ Ｐゴシック" charset="0"/>
                <a:cs typeface="ＭＳ Ｐゴシック" charset="0"/>
              </a:rPr>
              <a:t> et al. 2016] 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experiment</a:t>
            </a:r>
          </a:p>
        </p:txBody>
      </p:sp>
      <p:pic>
        <p:nvPicPr>
          <p:cNvPr id="5427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27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74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8916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939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59397" name="Picture 1" descr="forbidd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3214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042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5300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5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6324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217526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116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7348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4" cstate="email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200400"/>
            <a:ext cx="1066800" cy="11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0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2264"/>
            <a:ext cx="10515600" cy="1325563"/>
          </a:xfrm>
        </p:spPr>
        <p:txBody>
          <a:bodyPr/>
          <a:lstStyle/>
          <a:p>
            <a:r>
              <a:rPr lang="en-US" dirty="0"/>
              <a:t>Neuroscience: the origins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614"/>
            <a:ext cx="11148391" cy="44410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                       </a:t>
            </a:r>
            <a:r>
              <a:rPr lang="en-US" dirty="0" err="1"/>
              <a:t>Alcmaeon</a:t>
            </a:r>
            <a:r>
              <a:rPr lang="en-US" dirty="0"/>
              <a:t> of Croton  520 BC.                                          </a:t>
            </a: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Hippocrates 400 BC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Aristotle 330 BC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Galen  100AD</a:t>
            </a:r>
          </a:p>
        </p:txBody>
      </p:sp>
      <p:pic>
        <p:nvPicPr>
          <p:cNvPr id="7170" name="Picture 2" descr="Alcmaeon of Croton - Wikipedia">
            <a:extLst>
              <a:ext uri="{FF2B5EF4-FFF2-40B4-BE49-F238E27FC236}">
                <a16:creationId xmlns:a16="http://schemas.microsoft.com/office/drawing/2014/main" id="{BB13BC23-DA25-1D43-A451-8F5C9719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67" y="1178343"/>
            <a:ext cx="1618672" cy="16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hilosophy | ΕΥΩΧΙΑ - Sight, Smell, Taste and Texture">
            <a:extLst>
              <a:ext uri="{FF2B5EF4-FFF2-40B4-BE49-F238E27FC236}">
                <a16:creationId xmlns:a16="http://schemas.microsoft.com/office/drawing/2014/main" id="{619CA668-2159-674B-B61B-FAFE5DBC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11" y="3559704"/>
            <a:ext cx="1698769" cy="145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alen, Greek Physician And Philosopher Photograph by ...">
            <a:extLst>
              <a:ext uri="{FF2B5EF4-FFF2-40B4-BE49-F238E27FC236}">
                <a16:creationId xmlns:a16="http://schemas.microsoft.com/office/drawing/2014/main" id="{3DC45F02-B357-7F46-90D8-B7E8264FE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79" y="4913601"/>
            <a:ext cx="1328554" cy="162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s3.amazonaws.com/s3.timetoast.com/public/uploads/photos/10605731/Hippocrates.jpg?1505860049">
            <a:extLst>
              <a:ext uri="{FF2B5EF4-FFF2-40B4-BE49-F238E27FC236}">
                <a16:creationId xmlns:a16="http://schemas.microsoft.com/office/drawing/2014/main" id="{5DCD8143-E239-954F-83C7-563B434BF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8" b="19790"/>
          <a:stretch/>
        </p:blipFill>
        <p:spPr bwMode="auto">
          <a:xfrm>
            <a:off x="3701026" y="2581170"/>
            <a:ext cx="1335191" cy="14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086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8372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5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939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59397" name="Picture 1" descr="forbidd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3214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4274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0420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38400"/>
            <a:ext cx="190335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assembly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4781300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>
                <a:solidFill>
                  <a:srgbClr val="C00000"/>
                </a:solidFill>
              </a:rPr>
              <a:t>Projection</a:t>
            </a:r>
          </a:p>
          <a:p>
            <a:r>
              <a:rPr lang="en-US" sz="3600" dirty="0">
                <a:solidFill>
                  <a:srgbClr val="C00000"/>
                </a:solidFill>
              </a:rPr>
              <a:t>Association</a:t>
            </a:r>
          </a:p>
          <a:p>
            <a:r>
              <a:rPr lang="en-US" sz="3600" dirty="0"/>
              <a:t>Pattern completion</a:t>
            </a:r>
          </a:p>
          <a:p>
            <a:r>
              <a:rPr lang="en-US" sz="3600" dirty="0"/>
              <a:t>Merge</a:t>
            </a:r>
          </a:p>
          <a:p>
            <a:r>
              <a:rPr lang="en-US" sz="3600" dirty="0"/>
              <a:t>Binding or reciprocal projection</a:t>
            </a:r>
          </a:p>
          <a:p>
            <a:r>
              <a:rPr lang="en-US" sz="3600" dirty="0"/>
              <a:t>...plus a couple of control commands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175514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of assemblies: it’s complicated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658264" y="2019940"/>
            <a:ext cx="0" cy="448573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074325" y="1985434"/>
            <a:ext cx="51758" cy="452024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287438" y="4211049"/>
            <a:ext cx="5804140" cy="34506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77706" y="2477049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77705" y="5082408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17721" y="2477048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7720" y="5082407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808289" y="3762475"/>
            <a:ext cx="897147" cy="89714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211100" y="269973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39211" y="531929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7624283" y="286939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7638659" y="510938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7552394" y="222816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7601277" y="565859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8" idx="5"/>
            <a:endCxn id="30" idx="1"/>
          </p:cNvCxnSpPr>
          <p:nvPr/>
        </p:nvCxnSpPr>
        <p:spPr>
          <a:xfrm>
            <a:off x="6683484" y="3242811"/>
            <a:ext cx="2256189" cy="651048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9" idx="7"/>
            <a:endCxn id="30" idx="3"/>
          </p:cNvCxnSpPr>
          <p:nvPr/>
        </p:nvCxnSpPr>
        <p:spPr>
          <a:xfrm flipV="1">
            <a:off x="6683483" y="4528238"/>
            <a:ext cx="2256190" cy="685553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1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Merge:  How does language happen?</a:t>
            </a:r>
          </a:p>
        </p:txBody>
      </p:sp>
      <p:pic>
        <p:nvPicPr>
          <p:cNvPr id="5" name="Content Placeholder 4" descr="1-s2.0-S1364661312002823-gr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r="16340"/>
          <a:stretch>
            <a:fillRect/>
          </a:stretch>
        </p:blipFill>
        <p:spPr>
          <a:xfrm>
            <a:off x="2133600" y="1295401"/>
            <a:ext cx="8229600" cy="4525963"/>
          </a:xfrm>
          <a:ln>
            <a:solidFill>
              <a:srgbClr val="FF0000"/>
            </a:solidFill>
          </a:ln>
        </p:spPr>
      </p:pic>
      <p:sp>
        <p:nvSpPr>
          <p:cNvPr id="3" name="Oval 2"/>
          <p:cNvSpPr/>
          <p:nvPr/>
        </p:nvSpPr>
        <p:spPr>
          <a:xfrm>
            <a:off x="3657600" y="3048000"/>
            <a:ext cx="1524000" cy="1524000"/>
          </a:xfrm>
          <a:prstGeom prst="ellips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15000" y="3024982"/>
            <a:ext cx="1219200" cy="11660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09800" y="4727632"/>
            <a:ext cx="2193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33CC"/>
                </a:solidFill>
                <a:latin typeface="+mj-lt"/>
              </a:rPr>
              <a:t>Broca’s</a:t>
            </a:r>
            <a:r>
              <a:rPr lang="en-US" sz="3200" dirty="0">
                <a:solidFill>
                  <a:srgbClr val="0033CC"/>
                </a:solidFill>
                <a:latin typeface="+mj-lt"/>
              </a:rPr>
              <a:t> area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1" y="4419601"/>
            <a:ext cx="28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Wernicke’s area</a:t>
            </a:r>
          </a:p>
        </p:txBody>
      </p:sp>
    </p:spTree>
    <p:extLst>
      <p:ext uri="{BB962C8B-B14F-4D97-AF65-F5344CB8AC3E}">
        <p14:creationId xmlns:p14="http://schemas.microsoft.com/office/powerpoint/2010/main" val="3692596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799" y="609600"/>
            <a:ext cx="8576733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why study Language?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981200"/>
            <a:ext cx="8191500" cy="4114800"/>
          </a:xfrm>
        </p:spPr>
        <p:txBody>
          <a:bodyPr>
            <a:normAutofit/>
          </a:bodyPr>
          <a:lstStyle/>
          <a:p>
            <a:r>
              <a:rPr lang="en-US" sz="3600" dirty="0"/>
              <a:t>A last-minute adaptation</a:t>
            </a:r>
          </a:p>
          <a:p>
            <a:r>
              <a:rPr lang="en-US" sz="3600" dirty="0"/>
              <a:t>It evolved to exploit the brain’s strengths</a:t>
            </a:r>
          </a:p>
          <a:p>
            <a:r>
              <a:rPr lang="en-US" sz="3600" dirty="0"/>
              <a:t>Invaluable lens for studying the brain</a:t>
            </a:r>
          </a:p>
          <a:p>
            <a:r>
              <a:rPr lang="en-US" sz="3600" b="1" i="1" dirty="0">
                <a:solidFill>
                  <a:schemeClr val="accent2"/>
                </a:solidFill>
              </a:rPr>
              <a:t>A deluge of recent experiments!</a:t>
            </a:r>
          </a:p>
        </p:txBody>
      </p:sp>
    </p:spTree>
    <p:extLst>
      <p:ext uri="{BB962C8B-B14F-4D97-AF65-F5344CB8AC3E}">
        <p14:creationId xmlns:p14="http://schemas.microsoft.com/office/powerpoint/2010/main" val="6434338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[</a:t>
            </a:r>
            <a:r>
              <a:rPr lang="en-US" dirty="0" err="1"/>
              <a:t>Poeppel</a:t>
            </a:r>
            <a:r>
              <a:rPr lang="en-US" dirty="0"/>
              <a:t> 2016] experiment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2757" y="262193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2074" y="2635872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2581" y="26330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7837" y="2633086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0303" y="263308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9077" y="2638662"/>
            <a:ext cx="70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645" y="2638661"/>
            <a:ext cx="748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01931" y="2638661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guess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6332" y="263866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hits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080129" y="2633085"/>
            <a:ext cx="65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0882" y="2638661"/>
            <a:ext cx="77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9605" y="2638661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04260" y="4834890"/>
            <a:ext cx="412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3639803" y="3060512"/>
            <a:ext cx="3268980" cy="1778266"/>
          </a:xfrm>
          <a:custGeom>
            <a:avLst/>
            <a:gdLst>
              <a:gd name="connsiteX0" fmla="*/ 0 w 4358640"/>
              <a:gd name="connsiteY0" fmla="*/ 1478785 h 1661665"/>
              <a:gd name="connsiteX1" fmla="*/ 1402080 w 4358640"/>
              <a:gd name="connsiteY1" fmla="*/ 1341625 h 1661665"/>
              <a:gd name="connsiteX2" fmla="*/ 2697480 w 4358640"/>
              <a:gd name="connsiteY2" fmla="*/ 1554985 h 1661665"/>
              <a:gd name="connsiteX3" fmla="*/ 3093720 w 4358640"/>
              <a:gd name="connsiteY3" fmla="*/ 505 h 1661665"/>
              <a:gd name="connsiteX4" fmla="*/ 3627120 w 4358640"/>
              <a:gd name="connsiteY4" fmla="*/ 1387345 h 1661665"/>
              <a:gd name="connsiteX5" fmla="*/ 4358640 w 4358640"/>
              <a:gd name="connsiteY5" fmla="*/ 1661665 h 1661665"/>
              <a:gd name="connsiteX6" fmla="*/ 4358640 w 4358640"/>
              <a:gd name="connsiteY6" fmla="*/ 1661665 h 1661665"/>
              <a:gd name="connsiteX7" fmla="*/ 4358640 w 4358640"/>
              <a:gd name="connsiteY7" fmla="*/ 1661665 h 1661665"/>
              <a:gd name="connsiteX8" fmla="*/ 4251960 w 4358640"/>
              <a:gd name="connsiteY8" fmla="*/ 1646425 h 16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8640" h="1661665">
                <a:moveTo>
                  <a:pt x="0" y="1478785"/>
                </a:moveTo>
                <a:cubicBezTo>
                  <a:pt x="476250" y="1403855"/>
                  <a:pt x="952500" y="1328925"/>
                  <a:pt x="1402080" y="1341625"/>
                </a:cubicBezTo>
                <a:cubicBezTo>
                  <a:pt x="1851660" y="1354325"/>
                  <a:pt x="2415540" y="1778505"/>
                  <a:pt x="2697480" y="1554985"/>
                </a:cubicBezTo>
                <a:cubicBezTo>
                  <a:pt x="2979420" y="1331465"/>
                  <a:pt x="2938780" y="28445"/>
                  <a:pt x="3093720" y="505"/>
                </a:cubicBezTo>
                <a:cubicBezTo>
                  <a:pt x="3248660" y="-27435"/>
                  <a:pt x="3416300" y="1110485"/>
                  <a:pt x="3627120" y="1387345"/>
                </a:cubicBezTo>
                <a:cubicBezTo>
                  <a:pt x="3837940" y="1664205"/>
                  <a:pt x="4358640" y="1661665"/>
                  <a:pt x="4358640" y="1661665"/>
                </a:cubicBezTo>
                <a:lnTo>
                  <a:pt x="4358640" y="1661665"/>
                </a:lnTo>
                <a:lnTo>
                  <a:pt x="4358640" y="1661665"/>
                </a:lnTo>
                <a:lnTo>
                  <a:pt x="4251960" y="164642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9" name="TextBox 18"/>
          <p:cNvSpPr txBox="1"/>
          <p:nvPr/>
        </p:nvSpPr>
        <p:spPr>
          <a:xfrm>
            <a:off x="5699333" y="5029202"/>
            <a:ext cx="1162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+mj-lt"/>
              </a:rPr>
              <a:t>4 hertz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7277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2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 animBg="1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[</a:t>
            </a:r>
            <a:r>
              <a:rPr lang="en-US" dirty="0" err="1"/>
              <a:t>Poeppel</a:t>
            </a:r>
            <a:r>
              <a:rPr lang="en-US" dirty="0"/>
              <a:t> 2016] experiment, </a:t>
            </a:r>
            <a:br>
              <a:rPr lang="en-US" dirty="0"/>
            </a:br>
            <a:r>
              <a:rPr lang="en-US" dirty="0"/>
              <a:t>stage 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3724" y="2621932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4463" y="2635872"/>
            <a:ext cx="59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4194" y="2633086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1028" y="2633086"/>
            <a:ext cx="73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8519" y="263308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269" y="263866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3661" y="2638661"/>
            <a:ext cx="55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1768" y="2638661"/>
            <a:ext cx="7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little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9150" y="263866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8335" y="2633085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37317" y="2638661"/>
            <a:ext cx="804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kicks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4313" y="2650091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61410" y="4914900"/>
            <a:ext cx="412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1" y="5029201"/>
            <a:ext cx="354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+mj-lt"/>
              </a:rPr>
              <a:t>       1       2             4 hertz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5278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14397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41203" y="4753114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3672840" y="3920451"/>
            <a:ext cx="2868930" cy="941153"/>
          </a:xfrm>
          <a:custGeom>
            <a:avLst/>
            <a:gdLst>
              <a:gd name="connsiteX0" fmla="*/ 0 w 3825240"/>
              <a:gd name="connsiteY0" fmla="*/ 1097333 h 1254870"/>
              <a:gd name="connsiteX1" fmla="*/ 411480 w 3825240"/>
              <a:gd name="connsiteY1" fmla="*/ 990653 h 1254870"/>
              <a:gd name="connsiteX2" fmla="*/ 594360 w 3825240"/>
              <a:gd name="connsiteY2" fmla="*/ 53 h 1254870"/>
              <a:gd name="connsiteX3" fmla="*/ 929640 w 3825240"/>
              <a:gd name="connsiteY3" fmla="*/ 1036373 h 1254870"/>
              <a:gd name="connsiteX4" fmla="*/ 1402080 w 3825240"/>
              <a:gd name="connsiteY4" fmla="*/ 1143053 h 1254870"/>
              <a:gd name="connsiteX5" fmla="*/ 1584960 w 3825240"/>
              <a:gd name="connsiteY5" fmla="*/ 228653 h 1254870"/>
              <a:gd name="connsiteX6" fmla="*/ 1981200 w 3825240"/>
              <a:gd name="connsiteY6" fmla="*/ 1036373 h 1254870"/>
              <a:gd name="connsiteX7" fmla="*/ 2667000 w 3825240"/>
              <a:gd name="connsiteY7" fmla="*/ 1158293 h 1254870"/>
              <a:gd name="connsiteX8" fmla="*/ 3124200 w 3825240"/>
              <a:gd name="connsiteY8" fmla="*/ 365813 h 1254870"/>
              <a:gd name="connsiteX9" fmla="*/ 3489960 w 3825240"/>
              <a:gd name="connsiteY9" fmla="*/ 1143053 h 1254870"/>
              <a:gd name="connsiteX10" fmla="*/ 3825240 w 3825240"/>
              <a:gd name="connsiteY10" fmla="*/ 1249733 h 1254870"/>
              <a:gd name="connsiteX11" fmla="*/ 3825240 w 3825240"/>
              <a:gd name="connsiteY11" fmla="*/ 1249733 h 1254870"/>
              <a:gd name="connsiteX12" fmla="*/ 3825240 w 3825240"/>
              <a:gd name="connsiteY12" fmla="*/ 1249733 h 1254870"/>
              <a:gd name="connsiteX13" fmla="*/ 3825240 w 3825240"/>
              <a:gd name="connsiteY13" fmla="*/ 1249733 h 1254870"/>
              <a:gd name="connsiteX14" fmla="*/ 3825240 w 3825240"/>
              <a:gd name="connsiteY14" fmla="*/ 1249733 h 125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25240" h="1254870">
                <a:moveTo>
                  <a:pt x="0" y="1097333"/>
                </a:moveTo>
                <a:cubicBezTo>
                  <a:pt x="156210" y="1135433"/>
                  <a:pt x="312420" y="1173533"/>
                  <a:pt x="411480" y="990653"/>
                </a:cubicBezTo>
                <a:cubicBezTo>
                  <a:pt x="510540" y="807773"/>
                  <a:pt x="508000" y="-7567"/>
                  <a:pt x="594360" y="53"/>
                </a:cubicBezTo>
                <a:cubicBezTo>
                  <a:pt x="680720" y="7673"/>
                  <a:pt x="795020" y="845873"/>
                  <a:pt x="929640" y="1036373"/>
                </a:cubicBezTo>
                <a:cubicBezTo>
                  <a:pt x="1064260" y="1226873"/>
                  <a:pt x="1292860" y="1277673"/>
                  <a:pt x="1402080" y="1143053"/>
                </a:cubicBezTo>
                <a:cubicBezTo>
                  <a:pt x="1511300" y="1008433"/>
                  <a:pt x="1488440" y="246433"/>
                  <a:pt x="1584960" y="228653"/>
                </a:cubicBezTo>
                <a:cubicBezTo>
                  <a:pt x="1681480" y="210873"/>
                  <a:pt x="1800860" y="881433"/>
                  <a:pt x="1981200" y="1036373"/>
                </a:cubicBezTo>
                <a:cubicBezTo>
                  <a:pt x="2161540" y="1191313"/>
                  <a:pt x="2476500" y="1270053"/>
                  <a:pt x="2667000" y="1158293"/>
                </a:cubicBezTo>
                <a:cubicBezTo>
                  <a:pt x="2857500" y="1046533"/>
                  <a:pt x="2987040" y="368353"/>
                  <a:pt x="3124200" y="365813"/>
                </a:cubicBezTo>
                <a:cubicBezTo>
                  <a:pt x="3261360" y="363273"/>
                  <a:pt x="3373120" y="995733"/>
                  <a:pt x="3489960" y="1143053"/>
                </a:cubicBezTo>
                <a:cubicBezTo>
                  <a:pt x="3606800" y="1290373"/>
                  <a:pt x="3825240" y="1249733"/>
                  <a:pt x="3825240" y="1249733"/>
                </a:cubicBez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0021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3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interpretation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3724" y="3284872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4463" y="3298812"/>
            <a:ext cx="59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4194" y="3296026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1028" y="3296026"/>
            <a:ext cx="73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8519" y="329602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269" y="330160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3661" y="3301601"/>
            <a:ext cx="55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40348" y="3301601"/>
            <a:ext cx="7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little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9170" y="33016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8335" y="3296025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51617" y="3301601"/>
            <a:ext cx="804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kicks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10023" y="3301601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61410" y="4914900"/>
            <a:ext cx="412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1" y="5029201"/>
            <a:ext cx="354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       1       2             4 </a:t>
            </a:r>
            <a:r>
              <a:rPr lang="en-US" sz="2700" dirty="0">
                <a:latin typeface="+mj-lt"/>
              </a:rPr>
              <a:t>hertz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5278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14397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41203" y="4787404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3672840" y="3920451"/>
            <a:ext cx="2868930" cy="941153"/>
          </a:xfrm>
          <a:custGeom>
            <a:avLst/>
            <a:gdLst>
              <a:gd name="connsiteX0" fmla="*/ 0 w 3825240"/>
              <a:gd name="connsiteY0" fmla="*/ 1097333 h 1254870"/>
              <a:gd name="connsiteX1" fmla="*/ 411480 w 3825240"/>
              <a:gd name="connsiteY1" fmla="*/ 990653 h 1254870"/>
              <a:gd name="connsiteX2" fmla="*/ 594360 w 3825240"/>
              <a:gd name="connsiteY2" fmla="*/ 53 h 1254870"/>
              <a:gd name="connsiteX3" fmla="*/ 929640 w 3825240"/>
              <a:gd name="connsiteY3" fmla="*/ 1036373 h 1254870"/>
              <a:gd name="connsiteX4" fmla="*/ 1402080 w 3825240"/>
              <a:gd name="connsiteY4" fmla="*/ 1143053 h 1254870"/>
              <a:gd name="connsiteX5" fmla="*/ 1584960 w 3825240"/>
              <a:gd name="connsiteY5" fmla="*/ 228653 h 1254870"/>
              <a:gd name="connsiteX6" fmla="*/ 1981200 w 3825240"/>
              <a:gd name="connsiteY6" fmla="*/ 1036373 h 1254870"/>
              <a:gd name="connsiteX7" fmla="*/ 2667000 w 3825240"/>
              <a:gd name="connsiteY7" fmla="*/ 1158293 h 1254870"/>
              <a:gd name="connsiteX8" fmla="*/ 3124200 w 3825240"/>
              <a:gd name="connsiteY8" fmla="*/ 365813 h 1254870"/>
              <a:gd name="connsiteX9" fmla="*/ 3489960 w 3825240"/>
              <a:gd name="connsiteY9" fmla="*/ 1143053 h 1254870"/>
              <a:gd name="connsiteX10" fmla="*/ 3825240 w 3825240"/>
              <a:gd name="connsiteY10" fmla="*/ 1249733 h 1254870"/>
              <a:gd name="connsiteX11" fmla="*/ 3825240 w 3825240"/>
              <a:gd name="connsiteY11" fmla="*/ 1249733 h 1254870"/>
              <a:gd name="connsiteX12" fmla="*/ 3825240 w 3825240"/>
              <a:gd name="connsiteY12" fmla="*/ 1249733 h 1254870"/>
              <a:gd name="connsiteX13" fmla="*/ 3825240 w 3825240"/>
              <a:gd name="connsiteY13" fmla="*/ 1249733 h 1254870"/>
              <a:gd name="connsiteX14" fmla="*/ 3825240 w 3825240"/>
              <a:gd name="connsiteY14" fmla="*/ 1249733 h 125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25240" h="1254870">
                <a:moveTo>
                  <a:pt x="0" y="1097333"/>
                </a:moveTo>
                <a:cubicBezTo>
                  <a:pt x="156210" y="1135433"/>
                  <a:pt x="312420" y="1173533"/>
                  <a:pt x="411480" y="990653"/>
                </a:cubicBezTo>
                <a:cubicBezTo>
                  <a:pt x="510540" y="807773"/>
                  <a:pt x="508000" y="-7567"/>
                  <a:pt x="594360" y="53"/>
                </a:cubicBezTo>
                <a:cubicBezTo>
                  <a:pt x="680720" y="7673"/>
                  <a:pt x="795020" y="845873"/>
                  <a:pt x="929640" y="1036373"/>
                </a:cubicBezTo>
                <a:cubicBezTo>
                  <a:pt x="1064260" y="1226873"/>
                  <a:pt x="1292860" y="1277673"/>
                  <a:pt x="1402080" y="1143053"/>
                </a:cubicBezTo>
                <a:cubicBezTo>
                  <a:pt x="1511300" y="1008433"/>
                  <a:pt x="1488440" y="246433"/>
                  <a:pt x="1584960" y="228653"/>
                </a:cubicBezTo>
                <a:cubicBezTo>
                  <a:pt x="1681480" y="210873"/>
                  <a:pt x="1800860" y="881433"/>
                  <a:pt x="1981200" y="1036373"/>
                </a:cubicBezTo>
                <a:cubicBezTo>
                  <a:pt x="2161540" y="1191313"/>
                  <a:pt x="2476500" y="1270053"/>
                  <a:pt x="2667000" y="1158293"/>
                </a:cubicBezTo>
                <a:cubicBezTo>
                  <a:pt x="2857500" y="1046533"/>
                  <a:pt x="2987040" y="368353"/>
                  <a:pt x="3124200" y="365813"/>
                </a:cubicBezTo>
                <a:cubicBezTo>
                  <a:pt x="3261360" y="363273"/>
                  <a:pt x="3373120" y="995733"/>
                  <a:pt x="3489960" y="1143053"/>
                </a:cubicBezTo>
                <a:cubicBezTo>
                  <a:pt x="3606800" y="1290373"/>
                  <a:pt x="3825240" y="1249733"/>
                  <a:pt x="3825240" y="1249733"/>
                </a:cubicBez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36982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8991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4998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23291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355644" y="2926080"/>
            <a:ext cx="734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649981" y="2948266"/>
            <a:ext cx="5829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24300" y="269748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724150" y="267462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709973" y="2697480"/>
            <a:ext cx="12314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364230" y="245745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96443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8452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24459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82752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950254" y="3040380"/>
            <a:ext cx="734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6244591" y="3062566"/>
            <a:ext cx="5829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518910" y="281178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318760" y="278892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5304583" y="2811780"/>
            <a:ext cx="12314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958840" y="257175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74192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46201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02208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60501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727744" y="3063240"/>
            <a:ext cx="734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022081" y="3085426"/>
            <a:ext cx="5829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296400" y="283464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096250" y="281178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082073" y="2834640"/>
            <a:ext cx="12314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736330" y="25946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7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igin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{9CEBC9CB-74D3-7C48-9FEE-941416C9CE3A}tf16401378</Template>
  <TotalTime>7328</TotalTime>
  <Words>3802</Words>
  <Application>Microsoft Office PowerPoint</Application>
  <PresentationFormat>Widescreen</PresentationFormat>
  <Paragraphs>789</Paragraphs>
  <Slides>139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54" baseType="lpstr">
      <vt:lpstr>American Typewriter</vt:lpstr>
      <vt:lpstr>Apple Chancery</vt:lpstr>
      <vt:lpstr>Arial Hebrew Scholar</vt:lpstr>
      <vt:lpstr>Mangal</vt:lpstr>
      <vt:lpstr>ＭＳ Ｐゴシック</vt:lpstr>
      <vt:lpstr>Arial</vt:lpstr>
      <vt:lpstr>Calibri</vt:lpstr>
      <vt:lpstr>Calibri Light</vt:lpstr>
      <vt:lpstr>Cambria Math</vt:lpstr>
      <vt:lpstr>Times New Roman</vt:lpstr>
      <vt:lpstr>Wingdings</vt:lpstr>
      <vt:lpstr>Wingdings 3</vt:lpstr>
      <vt:lpstr>Office Theme</vt:lpstr>
      <vt:lpstr>Origin</vt:lpstr>
      <vt:lpstr>Acrobat Document</vt:lpstr>
      <vt:lpstr>PowerPoint Presentation</vt:lpstr>
      <vt:lpstr>Three parts</vt:lpstr>
      <vt:lpstr>PowerPoint Presentation</vt:lpstr>
      <vt:lpstr>Q:  Is the brain a computer?</vt:lpstr>
      <vt:lpstr>let’s take a poll:   please vote! </vt:lpstr>
      <vt:lpstr>PowerPoint Presentation</vt:lpstr>
      <vt:lpstr> our answer…</vt:lpstr>
      <vt:lpstr>Neuroscience: the origins</vt:lpstr>
      <vt:lpstr>Neuroscience: the origins</vt:lpstr>
      <vt:lpstr>PowerPoint Presentation</vt:lpstr>
      <vt:lpstr>Neuroscience Timeline (cont.)</vt:lpstr>
      <vt:lpstr>The beautiful brain</vt:lpstr>
      <vt:lpstr>Connectomexplorer</vt:lpstr>
      <vt:lpstr>Neuroscience is Born!</vt:lpstr>
      <vt:lpstr>PowerPoint Presentation</vt:lpstr>
      <vt:lpstr>1906 - 2020:    The rise of Neuroscience:                                              -                   the view from Karolinska    </vt:lpstr>
      <vt:lpstr>brief discussions of the lauded topics</vt:lpstr>
      <vt:lpstr>PowerPoint Presentation</vt:lpstr>
      <vt:lpstr>1906:  Ramon y Cajal and Golgi: The neuron</vt:lpstr>
      <vt:lpstr>The Neuron</vt:lpstr>
      <vt:lpstr>1932: C. Sherrington: the synapse</vt:lpstr>
      <vt:lpstr>Plasticity!</vt:lpstr>
      <vt:lpstr>Connectomexplorer</vt:lpstr>
      <vt:lpstr>1932: C. Sherrington: the synapse</vt:lpstr>
      <vt:lpstr>1936: H. Dale and  O. Loewi: neurotransmitters</vt:lpstr>
      <vt:lpstr>Neurotransmitters: many kinds  (from Wikipedia)</vt:lpstr>
      <vt:lpstr>1970: Katz, von Euler, Axelrod:               synaptic vesicles</vt:lpstr>
      <vt:lpstr>1991: Neher – Sakmann;  2000: Carlsson, Greengard, Kandel: ion channels </vt:lpstr>
      <vt:lpstr>1963: Eccles, Hodgkin, Huxley: the spike</vt:lpstr>
      <vt:lpstr>The spike, how?</vt:lpstr>
      <vt:lpstr>David Marr (1945 – 1980) and the genesis of computational neuroscience  The Three-Step Program: -specs -hardware -algorithm </vt:lpstr>
      <vt:lpstr>Back to the Laureates: 1981 Sperry, Hubel, and Wiesel: vision</vt:lpstr>
      <vt:lpstr>The Hubel – Wiesel conjecture: simple cells</vt:lpstr>
      <vt:lpstr>The Hubel – Wiesel conjecture: complex cells</vt:lpstr>
      <vt:lpstr>2006: R. Axel and L. Buck: olfaction</vt:lpstr>
      <vt:lpstr>The Hubel – Wiesel conjecture: simple cells</vt:lpstr>
      <vt:lpstr>The Hubel – Wiesel conjecture: complex cells</vt:lpstr>
      <vt:lpstr>OK, the parts of the brain</vt:lpstr>
      <vt:lpstr>Parts of the brain: “a complete list”</vt:lpstr>
      <vt:lpstr>Btw, parts of the brain?</vt:lpstr>
      <vt:lpstr>Parts of the brain names: Bones of the skull</vt:lpstr>
      <vt:lpstr>Parts of the brain names:  directions</vt:lpstr>
      <vt:lpstr>(Cerebral) Cortex: the engine</vt:lpstr>
      <vt:lpstr>Also: How do they record from the brain?</vt:lpstr>
      <vt:lpstr>Place cells</vt:lpstr>
      <vt:lpstr>Grid cells</vt:lpstr>
      <vt:lpstr>PowerPoint Presentation</vt:lpstr>
      <vt:lpstr>How does the Mind emerge from the Brain?</vt:lpstr>
      <vt:lpstr>    How does the Mind emerge from the Brain?     Mind the Gap                 </vt:lpstr>
      <vt:lpstr>PowerPoint Presentation</vt:lpstr>
      <vt:lpstr>So, what kind of formal theory  would qualify as Axel’s “logic”?</vt:lpstr>
      <vt:lpstr>  Les Valiant’s theory  of neuroids and items  [ca 1995]</vt:lpstr>
      <vt:lpstr>So, what are we looking for?</vt:lpstr>
      <vt:lpstr>The rise of the association cortex</vt:lpstr>
      <vt:lpstr>So, what are we looking for?</vt:lpstr>
      <vt:lpstr>Computation in the brain:  What is the right level? </vt:lpstr>
      <vt:lpstr>The Assembly Calculus</vt:lpstr>
      <vt:lpstr>Recent paper</vt:lpstr>
      <vt:lpstr>A mathematical model of the brain</vt:lpstr>
      <vt:lpstr>The model (cont.)</vt:lpstr>
      <vt:lpstr>Main parameters, intended values</vt:lpstr>
      <vt:lpstr>OK, how realistic is it?</vt:lpstr>
      <vt:lpstr>                        cell   </vt:lpstr>
      <vt:lpstr>                           cells   </vt:lpstr>
      <vt:lpstr>Representation through Assemblies                (or ensembles) of neurons</vt:lpstr>
      <vt:lpstr>The assembly hypothesis</vt:lpstr>
      <vt:lpstr>The assembly hypothesis</vt:lpstr>
      <vt:lpstr>The assembly hypothesis (cont.)</vt:lpstr>
      <vt:lpstr>Projection: How fruit flies remember smells </vt:lpstr>
      <vt:lpstr>RP&amp;C: a basic operation in brain computation</vt:lpstr>
      <vt:lpstr>Projection:  How fruit flies remember smells  </vt:lpstr>
      <vt:lpstr>YES!  ”Random convergence of olfactory input in the Drosophila mushroom body”  by S. Caron, V. Ruta, L. Abbott, R. Axel,2013 </vt:lpstr>
      <vt:lpstr>RP&amp;C: overlap preservation</vt:lpstr>
      <vt:lpstr>RC&amp;P: some math</vt:lpstr>
      <vt:lpstr>overlap preservation: compare with simulations</vt:lpstr>
      <vt:lpstr>So much for the fruit fly…</vt:lpstr>
      <vt:lpstr>Projection of an assembly: (RP&amp;C)*</vt:lpstr>
      <vt:lpstr>PowerPoint Presentation</vt:lpstr>
      <vt:lpstr>Projection convergence theorem: proof highlights</vt:lpstr>
      <vt:lpstr>PowerPoint Presentation</vt:lpstr>
      <vt:lpstr>Second operation:  Association of two assemblies</vt:lpstr>
      <vt:lpstr>The [Ison et al. 2016] experiment</vt:lpstr>
      <vt:lpstr>The [Ison et al. 2016] experiment</vt:lpstr>
      <vt:lpstr>The [Ison et al. 2016]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assembly operations</vt:lpstr>
      <vt:lpstr>Merge of assemblies: it’s complicated…</vt:lpstr>
      <vt:lpstr>Merge:  How does language happen?</vt:lpstr>
      <vt:lpstr>But why study Language? </vt:lpstr>
      <vt:lpstr>The [Poeppel 2016] experiment</vt:lpstr>
      <vt:lpstr>The [Poeppel 2016] experiment,  stage II</vt:lpstr>
      <vt:lpstr>My interpretation</vt:lpstr>
      <vt:lpstr>How are these tree representations created? in about a dozen spikes per step?  (Why a dozen? neuron spikes ~ 50Hz :   language ~ 4Hz) </vt:lpstr>
      <vt:lpstr>[Frankland &amp; Greene PNAS 2015]</vt:lpstr>
      <vt:lpstr>Zaccarella &amp; Friedericci “Merge in the human Brain” Front. Psych. 2015</vt:lpstr>
      <vt:lpstr>The Language Organ</vt:lpstr>
      <vt:lpstr>Merge: Does it need enhanced hardware? (The mystery of the Arcuate Fasciculus)</vt:lpstr>
      <vt:lpstr> Assembly Calculus recap </vt:lpstr>
      <vt:lpstr> Finally: a brain architecture for syntax</vt:lpstr>
      <vt:lpstr>Assemblies help explain  how to construct a sentence scaffold</vt:lpstr>
      <vt:lpstr>The SVO map of languages…</vt:lpstr>
      <vt:lpstr>Explanation?</vt:lpstr>
      <vt:lpstr>S-V-O word orders: a computational explanation</vt:lpstr>
      <vt:lpstr>AS implementation through lock an unlock</vt:lpstr>
      <vt:lpstr>S-V-O word orders: a computational explanation</vt:lpstr>
      <vt:lpstr>PowerPoint Presentation</vt:lpstr>
      <vt:lpstr>Part III: A Few Research Directions</vt:lpstr>
      <vt:lpstr>Assembly Calculus: Assemblies and Convergence</vt:lpstr>
      <vt:lpstr>Convergence on Graphs</vt:lpstr>
      <vt:lpstr>Convergence on Geometric Random Graphs (with Mirabel Reid)</vt:lpstr>
      <vt:lpstr>Assembly Calculus: Assemblies and Computation</vt:lpstr>
      <vt:lpstr>UNDER CONSTRUCTION</vt:lpstr>
      <vt:lpstr>Random Graph models</vt:lpstr>
      <vt:lpstr>Nonrandom features of Connectome</vt:lpstr>
      <vt:lpstr>Capturing edge and triangle density </vt:lpstr>
      <vt:lpstr>Approach 1: Random Overlapping Communities </vt:lpstr>
      <vt:lpstr>Random Overlapping Communities (ROC) </vt:lpstr>
      <vt:lpstr>Approach 2: Geometric Random Graphs</vt:lpstr>
      <vt:lpstr>Sparsification</vt:lpstr>
      <vt:lpstr>Learning</vt:lpstr>
      <vt:lpstr>The problem with plasticity</vt:lpstr>
      <vt:lpstr>A Brain-inspired NN: Recurrent Neural Net</vt:lpstr>
      <vt:lpstr>Simple RNN</vt:lpstr>
      <vt:lpstr>Brain-inspired NN: the landscape of Synaptic Plasticity Rules</vt:lpstr>
      <vt:lpstr>Learned Plasticity Rules Generalize!</vt:lpstr>
      <vt:lpstr>Learned Plasticity Rules</vt:lpstr>
      <vt:lpstr>Robustness</vt:lpstr>
      <vt:lpstr>Robustness of RP&amp;C</vt:lpstr>
      <vt:lpstr>Robustness to adversarial examples</vt:lpstr>
      <vt:lpstr>Plasticity-trained classifiers are more noise resistant!</vt:lpstr>
      <vt:lpstr>Does Plasticity engender Adversarial Robustness?</vt:lpstr>
      <vt:lpstr>So…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santosh vempala</cp:lastModifiedBy>
  <cp:revision>120</cp:revision>
  <dcterms:created xsi:type="dcterms:W3CDTF">2018-09-04T01:29:10Z</dcterms:created>
  <dcterms:modified xsi:type="dcterms:W3CDTF">2020-11-10T00:39:04Z</dcterms:modified>
</cp:coreProperties>
</file>